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82" r:id="rId3"/>
    <p:sldId id="257" r:id="rId4"/>
    <p:sldId id="271" r:id="rId5"/>
    <p:sldId id="258" r:id="rId6"/>
    <p:sldId id="261" r:id="rId7"/>
    <p:sldId id="262" r:id="rId8"/>
    <p:sldId id="279" r:id="rId9"/>
    <p:sldId id="281" r:id="rId10"/>
    <p:sldId id="286" r:id="rId11"/>
    <p:sldId id="283" r:id="rId12"/>
    <p:sldId id="275" r:id="rId13"/>
    <p:sldId id="277" r:id="rId14"/>
    <p:sldId id="276" r:id="rId15"/>
    <p:sldId id="266" r:id="rId16"/>
    <p:sldId id="28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76229" autoAdjust="0"/>
  </p:normalViewPr>
  <p:slideViewPr>
    <p:cSldViewPr>
      <p:cViewPr varScale="1">
        <p:scale>
          <a:sx n="82" d="100"/>
          <a:sy n="82" d="100"/>
        </p:scale>
        <p:origin x="-80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CB7EBD-B3F8-44FF-9C80-02A40BD9A187}" type="datetimeFigureOut">
              <a:rPr lang="en-US" smtClean="0"/>
              <a:t>2/4/2015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6BC75F-352E-4A60-A92F-4DFD5E462FE1}" type="slidenum">
              <a:rPr lang="en-US" smtClean="0"/>
              <a:t>‹#›</a:t>
            </a:fld>
            <a:endParaRPr lang="en-US" dirty="0"/>
          </a:p>
        </p:txBody>
      </p:sp>
    </p:spTree>
    <p:extLst>
      <p:ext uri="{BB962C8B-B14F-4D97-AF65-F5344CB8AC3E}">
        <p14:creationId xmlns:p14="http://schemas.microsoft.com/office/powerpoint/2010/main" val="1639312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6BC75F-352E-4A60-A92F-4DFD5E462FE1}" type="slidenum">
              <a:rPr lang="en-US" smtClean="0"/>
              <a:t>1</a:t>
            </a:fld>
            <a:endParaRPr lang="en-US" dirty="0"/>
          </a:p>
        </p:txBody>
      </p:sp>
    </p:spTree>
    <p:extLst>
      <p:ext uri="{BB962C8B-B14F-4D97-AF65-F5344CB8AC3E}">
        <p14:creationId xmlns:p14="http://schemas.microsoft.com/office/powerpoint/2010/main" val="1213588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6BC75F-352E-4A60-A92F-4DFD5E462FE1}" type="slidenum">
              <a:rPr lang="en-US" smtClean="0"/>
              <a:t>3</a:t>
            </a:fld>
            <a:endParaRPr lang="en-US" dirty="0"/>
          </a:p>
        </p:txBody>
      </p:sp>
    </p:spTree>
    <p:extLst>
      <p:ext uri="{BB962C8B-B14F-4D97-AF65-F5344CB8AC3E}">
        <p14:creationId xmlns:p14="http://schemas.microsoft.com/office/powerpoint/2010/main" val="3806745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Additionally</a:t>
            </a:r>
            <a:r>
              <a:rPr lang="en-US" baseline="0" dirty="0" smtClean="0"/>
              <a:t> it’s possible that having a parent that completed suicide came with other struggles in the household/family.  Things such as, chronic mental health or substance abuse issues that go untreated.  </a:t>
            </a:r>
            <a:endParaRPr lang="en-US" dirty="0"/>
          </a:p>
        </p:txBody>
      </p:sp>
      <p:sp>
        <p:nvSpPr>
          <p:cNvPr id="4" name="Slide Number Placeholder 3"/>
          <p:cNvSpPr>
            <a:spLocks noGrp="1"/>
          </p:cNvSpPr>
          <p:nvPr>
            <p:ph type="sldNum" sz="quarter" idx="10"/>
          </p:nvPr>
        </p:nvSpPr>
        <p:spPr/>
        <p:txBody>
          <a:bodyPr/>
          <a:lstStyle/>
          <a:p>
            <a:fld id="{4E6BC75F-352E-4A60-A92F-4DFD5E462FE1}" type="slidenum">
              <a:rPr lang="en-US" smtClean="0"/>
              <a:t>6</a:t>
            </a:fld>
            <a:endParaRPr lang="en-US" dirty="0"/>
          </a:p>
        </p:txBody>
      </p:sp>
    </p:spTree>
    <p:extLst>
      <p:ext uri="{BB962C8B-B14F-4D97-AF65-F5344CB8AC3E}">
        <p14:creationId xmlns:p14="http://schemas.microsoft.com/office/powerpoint/2010/main" val="3613397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a:t>
            </a:r>
            <a:r>
              <a:rPr lang="en-US" baseline="0" dirty="0" smtClean="0"/>
              <a:t> we are going to spend a little time discussing list of symptoms. </a:t>
            </a:r>
            <a:r>
              <a:rPr lang="en-US" dirty="0" smtClean="0"/>
              <a:t>Withdrawal</a:t>
            </a:r>
            <a:r>
              <a:rPr lang="en-US" baseline="0" dirty="0" smtClean="0"/>
              <a:t> can be sudden but is usually gradual. These are people in your life who normally would want to hang with friends or family and start to isolate and prefer to be by themselves are with very few people.  Of some people are naturally this way so with them you’d notice the other symptoms perhaps.   </a:t>
            </a:r>
          </a:p>
          <a:p>
            <a:r>
              <a:rPr lang="en-US" baseline="0" dirty="0" smtClean="0"/>
              <a:t>This is true for sadness, irritability, and hopelessness.  </a:t>
            </a:r>
            <a:endParaRPr lang="en-US" dirty="0" smtClean="0"/>
          </a:p>
          <a:p>
            <a:endParaRPr lang="en-US" dirty="0"/>
          </a:p>
        </p:txBody>
      </p:sp>
      <p:sp>
        <p:nvSpPr>
          <p:cNvPr id="4" name="Slide Number Placeholder 3"/>
          <p:cNvSpPr>
            <a:spLocks noGrp="1"/>
          </p:cNvSpPr>
          <p:nvPr>
            <p:ph type="sldNum" sz="quarter" idx="10"/>
          </p:nvPr>
        </p:nvSpPr>
        <p:spPr/>
        <p:txBody>
          <a:bodyPr/>
          <a:lstStyle/>
          <a:p>
            <a:fld id="{4E6BC75F-352E-4A60-A92F-4DFD5E462FE1}" type="slidenum">
              <a:rPr lang="en-US" smtClean="0"/>
              <a:t>7</a:t>
            </a:fld>
            <a:endParaRPr lang="en-US" dirty="0"/>
          </a:p>
        </p:txBody>
      </p:sp>
    </p:spTree>
    <p:extLst>
      <p:ext uri="{BB962C8B-B14F-4D97-AF65-F5344CB8AC3E}">
        <p14:creationId xmlns:p14="http://schemas.microsoft.com/office/powerpoint/2010/main" val="595518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6BC75F-352E-4A60-A92F-4DFD5E462FE1}" type="slidenum">
              <a:rPr lang="en-US" smtClean="0"/>
              <a:t>8</a:t>
            </a:fld>
            <a:endParaRPr lang="en-US" dirty="0"/>
          </a:p>
        </p:txBody>
      </p:sp>
    </p:spTree>
    <p:extLst>
      <p:ext uri="{BB962C8B-B14F-4D97-AF65-F5344CB8AC3E}">
        <p14:creationId xmlns:p14="http://schemas.microsoft.com/office/powerpoint/2010/main" val="24093135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4E6BC75F-352E-4A60-A92F-4DFD5E462FE1}" type="slidenum">
              <a:rPr lang="en-US" smtClean="0"/>
              <a:t>9</a:t>
            </a:fld>
            <a:endParaRPr lang="en-US" dirty="0"/>
          </a:p>
        </p:txBody>
      </p:sp>
    </p:spTree>
    <p:extLst>
      <p:ext uri="{BB962C8B-B14F-4D97-AF65-F5344CB8AC3E}">
        <p14:creationId xmlns:p14="http://schemas.microsoft.com/office/powerpoint/2010/main" val="1959837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6BC75F-352E-4A60-A92F-4DFD5E462FE1}" type="slidenum">
              <a:rPr lang="en-US" smtClean="0"/>
              <a:t>13</a:t>
            </a:fld>
            <a:endParaRPr lang="en-US" dirty="0"/>
          </a:p>
        </p:txBody>
      </p:sp>
    </p:spTree>
    <p:extLst>
      <p:ext uri="{BB962C8B-B14F-4D97-AF65-F5344CB8AC3E}">
        <p14:creationId xmlns:p14="http://schemas.microsoft.com/office/powerpoint/2010/main" val="376516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D09E4E-763E-4BCE-9289-44A060808171}"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D09E4E-763E-4BCE-9289-44A06080817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D09E4E-763E-4BCE-9289-44A060808171}"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D09E4E-763E-4BCE-9289-44A060808171}"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FD09E4E-763E-4BCE-9289-44A060808171}"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D09E4E-763E-4BCE-9289-44A060808171}"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FD09E4E-763E-4BCE-9289-44A060808171}"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FD09E4E-763E-4BCE-9289-44A06080817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Date Placeholder 1"/>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FD09E4E-763E-4BCE-9289-44A06080817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D09E4E-763E-4BCE-9289-44A060808171}"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3D88A1-56B3-4489-9880-227E10A28EC7}" type="datetimeFigureOut">
              <a:rPr lang="en-US" smtClean="0"/>
              <a:t>2/4/2015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FD09E4E-763E-4BCE-9289-44A060808171}"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13D88A1-56B3-4489-9880-227E10A28EC7}" type="datetimeFigureOut">
              <a:rPr lang="en-US" smtClean="0"/>
              <a:t>2/4/2015</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EFD09E4E-763E-4BCE-9289-44A060808171}"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uicidepreventionlifeline.org/gethelp/online.asp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www.carecrisischat.org/" TargetMode="External"/><Relationship Id="rId2" Type="http://schemas.openxmlformats.org/officeDocument/2006/relationships/hyperlink" Target="http://www.suicidepreventionlifeline.org/gethelp/online.asp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09600"/>
          </a:xfrm>
        </p:spPr>
        <p:txBody>
          <a:bodyPr>
            <a:normAutofit fontScale="90000"/>
          </a:bodyPr>
          <a:lstStyle/>
          <a:p>
            <a:r>
              <a:rPr lang="en-US" sz="3600" dirty="0" smtClean="0">
                <a:latin typeface="Tempus Sans ITC" pitchFamily="82" charset="0"/>
              </a:rPr>
              <a:t>Suicide Awareness </a:t>
            </a:r>
            <a:endParaRPr lang="en-US" sz="3600" dirty="0">
              <a:latin typeface="Tempus Sans ITC" pitchFamily="82" charset="0"/>
            </a:endParaRPr>
          </a:p>
        </p:txBody>
      </p:sp>
      <p:sp>
        <p:nvSpPr>
          <p:cNvPr id="3" name="Subtitle 2"/>
          <p:cNvSpPr>
            <a:spLocks noGrp="1"/>
          </p:cNvSpPr>
          <p:nvPr>
            <p:ph type="subTitle" idx="1"/>
          </p:nvPr>
        </p:nvSpPr>
        <p:spPr>
          <a:xfrm>
            <a:off x="1143000" y="1447800"/>
            <a:ext cx="6781800" cy="4038600"/>
          </a:xfrm>
        </p:spPr>
        <p:txBody>
          <a:bodyPr>
            <a:normAutofit fontScale="77500" lnSpcReduction="20000"/>
          </a:bodyPr>
          <a:lstStyle/>
          <a:p>
            <a:pPr algn="l"/>
            <a:r>
              <a:rPr lang="en-US" sz="2600" dirty="0" smtClean="0">
                <a:solidFill>
                  <a:schemeClr val="bg1"/>
                </a:solidFill>
              </a:rPr>
              <a:t>--Raise your hand if you personally know </a:t>
            </a:r>
            <a:r>
              <a:rPr lang="en-US" sz="2600" dirty="0">
                <a:solidFill>
                  <a:schemeClr val="bg1"/>
                </a:solidFill>
              </a:rPr>
              <a:t>someone who has tried to commit suicide or completed suicide? </a:t>
            </a:r>
            <a:endParaRPr lang="en-US" sz="2600" dirty="0" smtClean="0">
              <a:solidFill>
                <a:schemeClr val="bg1"/>
              </a:solidFill>
            </a:endParaRPr>
          </a:p>
          <a:p>
            <a:pPr algn="l"/>
            <a:r>
              <a:rPr lang="en-US" sz="2600" dirty="0" smtClean="0">
                <a:solidFill>
                  <a:schemeClr val="bg1"/>
                </a:solidFill>
              </a:rPr>
              <a:t>--What are some reason that our society is reluctant to openly discuss suicide?</a:t>
            </a:r>
            <a:endParaRPr lang="en-US" sz="2600" dirty="0">
              <a:solidFill>
                <a:schemeClr val="bg1"/>
              </a:solidFill>
            </a:endParaRPr>
          </a:p>
          <a:p>
            <a:pPr algn="l"/>
            <a:r>
              <a:rPr lang="en-US" sz="2600" dirty="0" smtClean="0">
                <a:solidFill>
                  <a:schemeClr val="bg1"/>
                </a:solidFill>
              </a:rPr>
              <a:t>--Intervention </a:t>
            </a:r>
            <a:r>
              <a:rPr lang="en-US" sz="2600" dirty="0">
                <a:solidFill>
                  <a:schemeClr val="bg1"/>
                </a:solidFill>
              </a:rPr>
              <a:t>services</a:t>
            </a:r>
          </a:p>
          <a:p>
            <a:pPr algn="l"/>
            <a:r>
              <a:rPr lang="en-US" sz="2600" dirty="0">
                <a:solidFill>
                  <a:schemeClr val="bg1"/>
                </a:solidFill>
              </a:rPr>
              <a:t>--Statistics </a:t>
            </a:r>
          </a:p>
          <a:p>
            <a:pPr algn="l"/>
            <a:r>
              <a:rPr lang="en-US" sz="2600" dirty="0" smtClean="0">
                <a:solidFill>
                  <a:schemeClr val="bg1"/>
                </a:solidFill>
              </a:rPr>
              <a:t>--Myth </a:t>
            </a:r>
            <a:r>
              <a:rPr lang="en-US" sz="2600" dirty="0">
                <a:solidFill>
                  <a:schemeClr val="bg1"/>
                </a:solidFill>
              </a:rPr>
              <a:t>and facts about </a:t>
            </a:r>
            <a:r>
              <a:rPr lang="en-US" sz="2600" dirty="0" smtClean="0">
                <a:solidFill>
                  <a:schemeClr val="bg1"/>
                </a:solidFill>
              </a:rPr>
              <a:t>suicide-what do you already know </a:t>
            </a:r>
            <a:endParaRPr lang="en-US" sz="2600" dirty="0">
              <a:solidFill>
                <a:schemeClr val="bg1"/>
              </a:solidFill>
            </a:endParaRPr>
          </a:p>
          <a:p>
            <a:pPr algn="l"/>
            <a:r>
              <a:rPr lang="en-US" sz="2600" dirty="0" smtClean="0">
                <a:solidFill>
                  <a:schemeClr val="bg1"/>
                </a:solidFill>
              </a:rPr>
              <a:t>--</a:t>
            </a:r>
            <a:r>
              <a:rPr lang="en-US" sz="2600" dirty="0">
                <a:solidFill>
                  <a:schemeClr val="bg1"/>
                </a:solidFill>
              </a:rPr>
              <a:t>Warning </a:t>
            </a:r>
            <a:r>
              <a:rPr lang="en-US" sz="2600" dirty="0" smtClean="0">
                <a:solidFill>
                  <a:schemeClr val="bg1"/>
                </a:solidFill>
              </a:rPr>
              <a:t>signs</a:t>
            </a:r>
          </a:p>
          <a:p>
            <a:pPr algn="l"/>
            <a:r>
              <a:rPr lang="en-US" sz="2600" dirty="0" smtClean="0">
                <a:solidFill>
                  <a:schemeClr val="bg1"/>
                </a:solidFill>
              </a:rPr>
              <a:t>--Ways you can help someone you suspect is suicidal</a:t>
            </a:r>
          </a:p>
          <a:p>
            <a:pPr algn="l"/>
            <a:r>
              <a:rPr lang="en-US" sz="2600" dirty="0" smtClean="0">
                <a:solidFill>
                  <a:schemeClr val="bg1"/>
                </a:solidFill>
              </a:rPr>
              <a:t>--Risk </a:t>
            </a:r>
            <a:r>
              <a:rPr lang="en-US" sz="2600" dirty="0">
                <a:solidFill>
                  <a:schemeClr val="bg1"/>
                </a:solidFill>
              </a:rPr>
              <a:t>factors: what makes teens more vulnerable to suicide attempts?</a:t>
            </a:r>
          </a:p>
          <a:p>
            <a:pPr algn="l"/>
            <a:endParaRPr lang="en-US" sz="2600" dirty="0" smtClean="0">
              <a:solidFill>
                <a:schemeClr val="bg1"/>
              </a:solidFill>
            </a:endParaRPr>
          </a:p>
          <a:p>
            <a:pPr algn="l"/>
            <a:endParaRPr lang="en-US" dirty="0">
              <a:solidFill>
                <a:schemeClr val="bg1"/>
              </a:solidFill>
            </a:endParaRPr>
          </a:p>
        </p:txBody>
      </p:sp>
    </p:spTree>
    <p:extLst>
      <p:ext uri="{BB962C8B-B14F-4D97-AF65-F5344CB8AC3E}">
        <p14:creationId xmlns:p14="http://schemas.microsoft.com/office/powerpoint/2010/main" val="1200826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05000"/>
            <a:ext cx="7408333" cy="4221163"/>
          </a:xfrm>
        </p:spPr>
        <p:txBody>
          <a:bodyPr>
            <a:normAutofit fontScale="85000" lnSpcReduction="20000"/>
          </a:bodyPr>
          <a:lstStyle/>
          <a:p>
            <a:endParaRPr lang="en-US" sz="1200" dirty="0" smtClean="0"/>
          </a:p>
          <a:p>
            <a:pPr marL="622300" lvl="2" indent="-342900">
              <a:buFont typeface="Wingdings" panose="05000000000000000000" pitchFamily="2" charset="2"/>
              <a:buChar char="v"/>
            </a:pPr>
            <a:r>
              <a:rPr lang="en-US" sz="1900" dirty="0" smtClean="0">
                <a:solidFill>
                  <a:srgbClr val="00B0F0"/>
                </a:solidFill>
              </a:rPr>
              <a:t>Show You Care</a:t>
            </a:r>
            <a:r>
              <a:rPr lang="en-US" sz="1900" b="1" dirty="0" smtClean="0"/>
              <a:t> </a:t>
            </a:r>
            <a:endParaRPr lang="en-US" sz="1900" b="1" dirty="0" smtClean="0"/>
          </a:p>
          <a:p>
            <a:pPr marL="909637" lvl="3" indent="-342900">
              <a:buFont typeface="Wingdings" panose="05000000000000000000" pitchFamily="2" charset="2"/>
              <a:buChar char="v"/>
            </a:pPr>
            <a:r>
              <a:rPr lang="en-US" sz="1900" dirty="0" smtClean="0"/>
              <a:t>What </a:t>
            </a:r>
            <a:r>
              <a:rPr lang="en-US" sz="1900" dirty="0"/>
              <a:t>might seem trivial to you can be overwhelming to the person in pain.  </a:t>
            </a:r>
            <a:endParaRPr lang="en-US" sz="1900" dirty="0" smtClean="0">
              <a:solidFill>
                <a:srgbClr val="00B0F0"/>
              </a:solidFill>
            </a:endParaRPr>
          </a:p>
          <a:p>
            <a:pPr marL="622300" lvl="2" indent="-342900">
              <a:buFont typeface="Wingdings" panose="05000000000000000000" pitchFamily="2" charset="2"/>
              <a:buChar char="v"/>
            </a:pPr>
            <a:r>
              <a:rPr lang="en-US" sz="1900" dirty="0" smtClean="0">
                <a:solidFill>
                  <a:srgbClr val="00B0F0"/>
                </a:solidFill>
              </a:rPr>
              <a:t>Ask </a:t>
            </a:r>
            <a:r>
              <a:rPr lang="en-US" sz="1900" dirty="0">
                <a:solidFill>
                  <a:srgbClr val="00B0F0"/>
                </a:solidFill>
              </a:rPr>
              <a:t> </a:t>
            </a:r>
            <a:r>
              <a:rPr lang="en-US" sz="1900" dirty="0" smtClean="0">
                <a:solidFill>
                  <a:srgbClr val="00B0F0"/>
                </a:solidFill>
              </a:rPr>
              <a:t>the Question</a:t>
            </a:r>
            <a:endParaRPr lang="en-US" sz="1900" dirty="0" smtClean="0">
              <a:solidFill>
                <a:srgbClr val="00B0F0"/>
              </a:solidFill>
            </a:endParaRPr>
          </a:p>
          <a:p>
            <a:pPr marL="909637" lvl="3" indent="-342900">
              <a:buFont typeface="Wingdings" panose="05000000000000000000" pitchFamily="2" charset="2"/>
              <a:buChar char="v"/>
            </a:pPr>
            <a:r>
              <a:rPr lang="en-US" sz="1900" dirty="0" smtClean="0"/>
              <a:t>If </a:t>
            </a:r>
            <a:r>
              <a:rPr lang="en-US" sz="1900" dirty="0"/>
              <a:t>the person is saying: “I can’t go on,” ask, “are you having thoughts of suicide?” You are not putting ideas in their head.  You are showing that you take them seriously and that it is ok to share their pain with you.  </a:t>
            </a:r>
            <a:endParaRPr lang="en-US" sz="1900" dirty="0" smtClean="0">
              <a:solidFill>
                <a:srgbClr val="00B0F0"/>
              </a:solidFill>
            </a:endParaRPr>
          </a:p>
          <a:p>
            <a:pPr lvl="2">
              <a:buFont typeface="Wingdings" panose="05000000000000000000" pitchFamily="2" charset="2"/>
              <a:buChar char="v"/>
            </a:pPr>
            <a:r>
              <a:rPr lang="en-US" sz="1900" dirty="0" smtClean="0">
                <a:solidFill>
                  <a:srgbClr val="00B0F0"/>
                </a:solidFill>
              </a:rPr>
              <a:t>Get Help</a:t>
            </a:r>
          </a:p>
          <a:p>
            <a:pPr lvl="2">
              <a:buFont typeface="Wingdings" panose="05000000000000000000" pitchFamily="2" charset="2"/>
              <a:buChar char="v"/>
            </a:pPr>
            <a:r>
              <a:rPr lang="en-US" sz="1900" dirty="0" smtClean="0">
                <a:solidFill>
                  <a:srgbClr val="00B0F0"/>
                </a:solidFill>
              </a:rPr>
              <a:t>Stay</a:t>
            </a:r>
            <a:endParaRPr lang="en-US" sz="1900" dirty="0" smtClean="0">
              <a:solidFill>
                <a:srgbClr val="00B0F0"/>
              </a:solidFill>
            </a:endParaRPr>
          </a:p>
          <a:p>
            <a:pPr lvl="2"/>
            <a:r>
              <a:rPr lang="en-US" sz="1900" dirty="0" smtClean="0"/>
              <a:t>do </a:t>
            </a:r>
            <a:r>
              <a:rPr lang="en-US" sz="1900" dirty="0"/>
              <a:t>no leave the person alone unless there is risk of harm to yourself. Just show patience and caring.  Avoid </a:t>
            </a:r>
            <a:r>
              <a:rPr lang="en-US" sz="1900" dirty="0" smtClean="0"/>
              <a:t>arguments and </a:t>
            </a:r>
            <a:r>
              <a:rPr lang="en-US" sz="1900" dirty="0"/>
              <a:t>advice giving </a:t>
            </a:r>
            <a:endParaRPr lang="en-US" sz="1900" dirty="0" smtClean="0"/>
          </a:p>
          <a:p>
            <a:pPr lvl="2"/>
            <a:r>
              <a:rPr lang="en-US" sz="1900" dirty="0"/>
              <a:t>I</a:t>
            </a:r>
            <a:r>
              <a:rPr lang="en-US" sz="1900" dirty="0" smtClean="0"/>
              <a:t> </a:t>
            </a:r>
            <a:r>
              <a:rPr lang="en-US" sz="1900" dirty="0"/>
              <a:t>am worried about you; about how you feel</a:t>
            </a:r>
          </a:p>
          <a:p>
            <a:pPr lvl="2"/>
            <a:r>
              <a:rPr lang="en-US" sz="1900" dirty="0"/>
              <a:t>You mean a lot to </a:t>
            </a:r>
            <a:r>
              <a:rPr lang="en-US" sz="1900" dirty="0" smtClean="0"/>
              <a:t>me; </a:t>
            </a:r>
            <a:r>
              <a:rPr lang="en-US" sz="1900" dirty="0"/>
              <a:t>I want to help</a:t>
            </a:r>
          </a:p>
          <a:p>
            <a:pPr lvl="2"/>
            <a:r>
              <a:rPr lang="en-US" sz="1900" dirty="0"/>
              <a:t>I’m here, if you need someone to talk to</a:t>
            </a:r>
          </a:p>
          <a:p>
            <a:pPr lvl="1">
              <a:buFont typeface="Wingdings" panose="05000000000000000000" pitchFamily="2" charset="2"/>
              <a:buChar char="v"/>
            </a:pPr>
            <a:endParaRPr lang="en-US" sz="1900" dirty="0">
              <a:solidFill>
                <a:srgbClr val="00B0F0"/>
              </a:solidFill>
            </a:endParaRPr>
          </a:p>
          <a:p>
            <a:endParaRPr lang="en-US" sz="1900" dirty="0"/>
          </a:p>
          <a:p>
            <a:endParaRPr lang="en-US" sz="1200" dirty="0" smtClean="0"/>
          </a:p>
          <a:p>
            <a:endParaRPr lang="en-US" sz="1200" dirty="0"/>
          </a:p>
        </p:txBody>
      </p:sp>
      <p:sp>
        <p:nvSpPr>
          <p:cNvPr id="3" name="Title 2"/>
          <p:cNvSpPr>
            <a:spLocks noGrp="1"/>
          </p:cNvSpPr>
          <p:nvPr>
            <p:ph type="title"/>
          </p:nvPr>
        </p:nvSpPr>
        <p:spPr/>
        <p:txBody>
          <a:bodyPr/>
          <a:lstStyle/>
          <a:p>
            <a:pPr lvl="1" algn="ctr" rtl="0">
              <a:spcBef>
                <a:spcPct val="0"/>
              </a:spcBef>
            </a:pPr>
            <a:r>
              <a:rPr lang="en-US" sz="3600" dirty="0">
                <a:solidFill>
                  <a:schemeClr val="bg1"/>
                </a:solidFill>
                <a:latin typeface="Tempus Sans ITC" panose="04020404030D07020202" pitchFamily="82" charset="0"/>
              </a:rPr>
              <a:t>Easy steps to remember</a:t>
            </a:r>
            <a:r>
              <a:rPr lang="en-US" dirty="0">
                <a:solidFill>
                  <a:srgbClr val="00B0F0"/>
                </a:solidFill>
                <a:latin typeface="Tempus Sans ITC" panose="04020404030D07020202" pitchFamily="82" charset="0"/>
              </a:rPr>
              <a:t/>
            </a:r>
            <a:br>
              <a:rPr lang="en-US" dirty="0">
                <a:solidFill>
                  <a:srgbClr val="00B0F0"/>
                </a:solidFill>
                <a:latin typeface="Tempus Sans ITC" panose="04020404030D07020202" pitchFamily="82" charset="0"/>
              </a:rPr>
            </a:br>
            <a:endParaRPr lang="en-US" dirty="0"/>
          </a:p>
        </p:txBody>
      </p:sp>
    </p:spTree>
    <p:extLst>
      <p:ext uri="{BB962C8B-B14F-4D97-AF65-F5344CB8AC3E}">
        <p14:creationId xmlns:p14="http://schemas.microsoft.com/office/powerpoint/2010/main" val="34612848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877733"/>
          </a:xfrm>
        </p:spPr>
        <p:txBody>
          <a:bodyPr>
            <a:normAutofit/>
          </a:bodyPr>
          <a:lstStyle/>
          <a:p>
            <a:r>
              <a:rPr lang="en-US" sz="2000" dirty="0" smtClean="0"/>
              <a:t>Will you be more likely to hear or see in writing the signs we just went over?</a:t>
            </a:r>
          </a:p>
          <a:p>
            <a:pPr lvl="1">
              <a:buFont typeface="Wingdings" panose="05000000000000000000" pitchFamily="2" charset="2"/>
              <a:buChar char="v"/>
            </a:pPr>
            <a:r>
              <a:rPr lang="en-US" sz="2000" dirty="0" smtClean="0"/>
              <a:t>Tumblr</a:t>
            </a:r>
          </a:p>
          <a:p>
            <a:pPr lvl="1">
              <a:buFont typeface="Wingdings" panose="05000000000000000000" pitchFamily="2" charset="2"/>
              <a:buChar char="v"/>
            </a:pPr>
            <a:r>
              <a:rPr lang="en-US" sz="2000" dirty="0" smtClean="0"/>
              <a:t>Twitter</a:t>
            </a:r>
          </a:p>
          <a:p>
            <a:pPr lvl="1">
              <a:buFont typeface="Wingdings" panose="05000000000000000000" pitchFamily="2" charset="2"/>
              <a:buChar char="v"/>
            </a:pPr>
            <a:r>
              <a:rPr lang="en-US" sz="2000" dirty="0" smtClean="0"/>
              <a:t>Facebook</a:t>
            </a:r>
          </a:p>
          <a:p>
            <a:pPr lvl="1">
              <a:buFont typeface="Wingdings" panose="05000000000000000000" pitchFamily="2" charset="2"/>
              <a:buChar char="v"/>
            </a:pPr>
            <a:r>
              <a:rPr lang="en-US" sz="2000" dirty="0" smtClean="0"/>
              <a:t>YouTube </a:t>
            </a:r>
          </a:p>
          <a:p>
            <a:pPr lvl="1">
              <a:buFont typeface="Wingdings" panose="05000000000000000000" pitchFamily="2" charset="2"/>
              <a:buChar char="v"/>
            </a:pPr>
            <a:r>
              <a:rPr lang="en-US" sz="2000" b="1" dirty="0" smtClean="0"/>
              <a:t>Text</a:t>
            </a:r>
          </a:p>
          <a:p>
            <a:pPr lvl="2">
              <a:buFont typeface="Wingdings" panose="05000000000000000000" pitchFamily="2" charset="2"/>
              <a:buChar char="v"/>
            </a:pPr>
            <a:r>
              <a:rPr lang="en-US" sz="1800" dirty="0">
                <a:hlinkClick r:id="rId2"/>
              </a:rPr>
              <a:t>http://www.suicidepreventionlifeline.org/gethelp/online.aspx</a:t>
            </a:r>
            <a:endParaRPr lang="en-US" sz="1800" dirty="0"/>
          </a:p>
          <a:p>
            <a:pPr lvl="1">
              <a:buFont typeface="Wingdings" panose="05000000000000000000" pitchFamily="2" charset="2"/>
              <a:buChar char="v"/>
            </a:pPr>
            <a:endParaRPr lang="en-US" sz="2000" dirty="0"/>
          </a:p>
        </p:txBody>
      </p:sp>
      <p:sp>
        <p:nvSpPr>
          <p:cNvPr id="3" name="Title 2"/>
          <p:cNvSpPr>
            <a:spLocks noGrp="1"/>
          </p:cNvSpPr>
          <p:nvPr>
            <p:ph type="title"/>
          </p:nvPr>
        </p:nvSpPr>
        <p:spPr>
          <a:xfrm>
            <a:off x="457200" y="338328"/>
            <a:ext cx="8229600" cy="1185672"/>
          </a:xfrm>
        </p:spPr>
        <p:txBody>
          <a:bodyPr/>
          <a:lstStyle/>
          <a:p>
            <a:r>
              <a:rPr lang="en-US" dirty="0" smtClean="0"/>
              <a:t>Social Media </a:t>
            </a:r>
            <a:endParaRPr lang="en-US" dirty="0"/>
          </a:p>
        </p:txBody>
      </p:sp>
    </p:spTree>
    <p:extLst>
      <p:ext uri="{BB962C8B-B14F-4D97-AF65-F5344CB8AC3E}">
        <p14:creationId xmlns:p14="http://schemas.microsoft.com/office/powerpoint/2010/main" val="8855888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normAutofit/>
          </a:bodyPr>
          <a:lstStyle/>
          <a:p>
            <a:r>
              <a:rPr lang="en-US" dirty="0" smtClean="0">
                <a:latin typeface="Tempus Sans ITC" panose="04020404030D07020202" pitchFamily="82" charset="0"/>
              </a:rPr>
              <a:t>Risk Factors </a:t>
            </a:r>
            <a:endParaRPr lang="en-US" dirty="0">
              <a:latin typeface="Tempus Sans ITC" panose="04020404030D07020202" pitchFamily="82" charset="0"/>
            </a:endParaRPr>
          </a:p>
        </p:txBody>
      </p:sp>
      <p:sp>
        <p:nvSpPr>
          <p:cNvPr id="5" name="Text Placeholder 4"/>
          <p:cNvSpPr>
            <a:spLocks noGrp="1"/>
          </p:cNvSpPr>
          <p:nvPr>
            <p:ph type="body" idx="1"/>
          </p:nvPr>
        </p:nvSpPr>
        <p:spPr>
          <a:xfrm>
            <a:off x="676656" y="2362200"/>
            <a:ext cx="3822192" cy="609600"/>
          </a:xfrm>
        </p:spPr>
        <p:txBody>
          <a:bodyPr/>
          <a:lstStyle/>
          <a:p>
            <a:r>
              <a:rPr lang="en-US" dirty="0" smtClean="0"/>
              <a:t>Biological </a:t>
            </a:r>
            <a:endParaRPr lang="en-US" dirty="0"/>
          </a:p>
        </p:txBody>
      </p:sp>
      <p:sp>
        <p:nvSpPr>
          <p:cNvPr id="13" name="Content Placeholder 12"/>
          <p:cNvSpPr>
            <a:spLocks noGrp="1"/>
          </p:cNvSpPr>
          <p:nvPr>
            <p:ph sz="half" idx="2"/>
          </p:nvPr>
        </p:nvSpPr>
        <p:spPr>
          <a:xfrm>
            <a:off x="677332" y="3124200"/>
            <a:ext cx="3820055" cy="3001963"/>
          </a:xfrm>
        </p:spPr>
        <p:txBody>
          <a:bodyPr>
            <a:normAutofit fontScale="92500" lnSpcReduction="20000"/>
          </a:bodyPr>
          <a:lstStyle/>
          <a:p>
            <a:r>
              <a:rPr lang="en-US" dirty="0" smtClean="0"/>
              <a:t>Family history of alcohol/other drug abuse</a:t>
            </a:r>
          </a:p>
          <a:p>
            <a:pPr lvl="1"/>
            <a:r>
              <a:rPr lang="en-US" dirty="0" smtClean="0"/>
              <a:t>Genetics </a:t>
            </a:r>
          </a:p>
          <a:p>
            <a:r>
              <a:rPr lang="en-US" dirty="0" smtClean="0"/>
              <a:t>Physical appearance</a:t>
            </a:r>
          </a:p>
          <a:p>
            <a:r>
              <a:rPr lang="en-US" dirty="0" smtClean="0"/>
              <a:t>Being a teenager or young adult </a:t>
            </a:r>
          </a:p>
          <a:p>
            <a:r>
              <a:rPr lang="en-US" dirty="0" smtClean="0"/>
              <a:t>Disability or illness </a:t>
            </a:r>
          </a:p>
          <a:p>
            <a:r>
              <a:rPr lang="en-US" dirty="0" smtClean="0"/>
              <a:t>Sexual orientation </a:t>
            </a:r>
          </a:p>
          <a:p>
            <a:r>
              <a:rPr lang="en-US" dirty="0" smtClean="0"/>
              <a:t>Anxiety </a:t>
            </a:r>
          </a:p>
          <a:p>
            <a:r>
              <a:rPr lang="en-US" dirty="0" smtClean="0"/>
              <a:t>Depression </a:t>
            </a:r>
          </a:p>
          <a:p>
            <a:pPr marL="0" indent="0">
              <a:buNone/>
            </a:pPr>
            <a:endParaRPr lang="en-US" dirty="0" smtClean="0"/>
          </a:p>
          <a:p>
            <a:pPr marL="0" indent="0">
              <a:buNone/>
            </a:pPr>
            <a:endParaRPr lang="en-US" dirty="0"/>
          </a:p>
        </p:txBody>
      </p:sp>
      <p:sp>
        <p:nvSpPr>
          <p:cNvPr id="7" name="Text Placeholder 6"/>
          <p:cNvSpPr>
            <a:spLocks noGrp="1"/>
          </p:cNvSpPr>
          <p:nvPr>
            <p:ph type="body" sz="quarter" idx="3"/>
          </p:nvPr>
        </p:nvSpPr>
        <p:spPr>
          <a:xfrm>
            <a:off x="4876800" y="2438400"/>
            <a:ext cx="3822192" cy="609601"/>
          </a:xfrm>
        </p:spPr>
        <p:txBody>
          <a:bodyPr/>
          <a:lstStyle/>
          <a:p>
            <a:r>
              <a:rPr lang="en-US" dirty="0" smtClean="0"/>
              <a:t>Sociological/Familial  </a:t>
            </a:r>
            <a:endParaRPr lang="en-US" dirty="0"/>
          </a:p>
        </p:txBody>
      </p:sp>
      <p:sp>
        <p:nvSpPr>
          <p:cNvPr id="14" name="Content Placeholder 13"/>
          <p:cNvSpPr>
            <a:spLocks noGrp="1"/>
          </p:cNvSpPr>
          <p:nvPr>
            <p:ph sz="quarter" idx="4"/>
          </p:nvPr>
        </p:nvSpPr>
        <p:spPr>
          <a:xfrm>
            <a:off x="4645025" y="3048000"/>
            <a:ext cx="3822192" cy="3078163"/>
          </a:xfrm>
        </p:spPr>
        <p:txBody>
          <a:bodyPr>
            <a:normAutofit lnSpcReduction="10000"/>
          </a:bodyPr>
          <a:lstStyle/>
          <a:p>
            <a:r>
              <a:rPr lang="en-US" dirty="0" smtClean="0"/>
              <a:t>Witnessing alcohol/other drug abuse</a:t>
            </a:r>
          </a:p>
          <a:p>
            <a:r>
              <a:rPr lang="en-US" dirty="0" smtClean="0"/>
              <a:t>Loneliness </a:t>
            </a:r>
          </a:p>
          <a:p>
            <a:r>
              <a:rPr lang="en-US" dirty="0" smtClean="0"/>
              <a:t>Exposure to suicidal behaviors and completion</a:t>
            </a:r>
          </a:p>
          <a:p>
            <a:r>
              <a:rPr lang="en-US" dirty="0" smtClean="0"/>
              <a:t>Relationship problems</a:t>
            </a:r>
          </a:p>
          <a:p>
            <a:r>
              <a:rPr lang="en-US" dirty="0" smtClean="0"/>
              <a:t>Academic stress</a:t>
            </a:r>
          </a:p>
          <a:p>
            <a:r>
              <a:rPr lang="en-US" dirty="0" smtClean="0"/>
              <a:t>Divorce</a:t>
            </a:r>
          </a:p>
          <a:p>
            <a:r>
              <a:rPr lang="en-US" dirty="0" smtClean="0"/>
              <a:t>Pregnancy </a:t>
            </a:r>
            <a:endParaRPr lang="en-US" dirty="0"/>
          </a:p>
        </p:txBody>
      </p:sp>
    </p:spTree>
    <p:extLst>
      <p:ext uri="{BB962C8B-B14F-4D97-AF65-F5344CB8AC3E}">
        <p14:creationId xmlns:p14="http://schemas.microsoft.com/office/powerpoint/2010/main" val="1590226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Tempus Sans ITC" panose="04020404030D07020202" pitchFamily="82" charset="0"/>
              </a:rPr>
              <a:t>Risk Factors </a:t>
            </a:r>
            <a:endParaRPr lang="en-US" sz="4000" dirty="0">
              <a:latin typeface="Tempus Sans ITC" panose="04020404030D07020202" pitchFamily="82" charset="0"/>
            </a:endParaRPr>
          </a:p>
        </p:txBody>
      </p:sp>
      <p:sp>
        <p:nvSpPr>
          <p:cNvPr id="3" name="Text Placeholder 2"/>
          <p:cNvSpPr>
            <a:spLocks noGrp="1"/>
          </p:cNvSpPr>
          <p:nvPr>
            <p:ph type="body" idx="1"/>
          </p:nvPr>
        </p:nvSpPr>
        <p:spPr>
          <a:xfrm>
            <a:off x="676656" y="1752600"/>
            <a:ext cx="3822192" cy="1066800"/>
          </a:xfrm>
        </p:spPr>
        <p:txBody>
          <a:bodyPr/>
          <a:lstStyle/>
          <a:p>
            <a:r>
              <a:rPr lang="en-US" dirty="0" smtClean="0"/>
              <a:t>Sociological/Familial </a:t>
            </a:r>
            <a:endParaRPr lang="en-US" dirty="0"/>
          </a:p>
        </p:txBody>
      </p:sp>
      <p:sp>
        <p:nvSpPr>
          <p:cNvPr id="4" name="Content Placeholder 3"/>
          <p:cNvSpPr>
            <a:spLocks noGrp="1"/>
          </p:cNvSpPr>
          <p:nvPr>
            <p:ph sz="half" idx="2"/>
          </p:nvPr>
        </p:nvSpPr>
        <p:spPr>
          <a:xfrm>
            <a:off x="381000" y="2590800"/>
            <a:ext cx="3820055" cy="3276600"/>
          </a:xfrm>
        </p:spPr>
        <p:txBody>
          <a:bodyPr>
            <a:normAutofit fontScale="85000" lnSpcReduction="10000"/>
          </a:bodyPr>
          <a:lstStyle/>
          <a:p>
            <a:r>
              <a:rPr lang="en-US" dirty="0" smtClean="0"/>
              <a:t>Death </a:t>
            </a:r>
          </a:p>
          <a:p>
            <a:r>
              <a:rPr lang="en-US" dirty="0" smtClean="0"/>
              <a:t>Physical, sexual, and/or emotional abuse</a:t>
            </a:r>
          </a:p>
          <a:p>
            <a:r>
              <a:rPr lang="en-US" dirty="0" smtClean="0"/>
              <a:t>Access to firearm/s</a:t>
            </a:r>
          </a:p>
          <a:p>
            <a:r>
              <a:rPr lang="en-US" dirty="0" smtClean="0"/>
              <a:t>Chronic crises </a:t>
            </a:r>
          </a:p>
          <a:p>
            <a:r>
              <a:rPr lang="en-US" dirty="0" smtClean="0"/>
              <a:t>Divorce </a:t>
            </a:r>
          </a:p>
          <a:p>
            <a:r>
              <a:rPr lang="en-US" dirty="0" smtClean="0"/>
              <a:t>Pregnancy </a:t>
            </a:r>
          </a:p>
          <a:p>
            <a:r>
              <a:rPr lang="en-US" dirty="0" smtClean="0"/>
              <a:t>Bullied or disenfranchised (not getting the same treatment or having fewer rights</a:t>
            </a:r>
            <a:r>
              <a:rPr lang="en-US" dirty="0"/>
              <a:t> and considerations because one is not the “norm.” </a:t>
            </a:r>
            <a:endParaRPr lang="en-US" dirty="0" smtClean="0"/>
          </a:p>
          <a:p>
            <a:endParaRPr lang="en-US" dirty="0" smtClean="0"/>
          </a:p>
          <a:p>
            <a:pPr marL="0" indent="0">
              <a:buNone/>
            </a:pPr>
            <a:endParaRPr lang="en-US" dirty="0"/>
          </a:p>
        </p:txBody>
      </p:sp>
      <p:sp>
        <p:nvSpPr>
          <p:cNvPr id="5" name="Text Placeholder 4"/>
          <p:cNvSpPr>
            <a:spLocks noGrp="1"/>
          </p:cNvSpPr>
          <p:nvPr>
            <p:ph type="body" sz="quarter" idx="3"/>
          </p:nvPr>
        </p:nvSpPr>
        <p:spPr>
          <a:xfrm>
            <a:off x="5105400" y="2667000"/>
            <a:ext cx="3669792" cy="685800"/>
          </a:xfrm>
        </p:spPr>
        <p:txBody>
          <a:bodyPr>
            <a:normAutofit/>
          </a:bodyPr>
          <a:lstStyle/>
          <a:p>
            <a:r>
              <a:rPr lang="en-US" dirty="0" smtClean="0"/>
              <a:t>Cognitive/Psychological </a:t>
            </a:r>
            <a:endParaRPr lang="en-US" dirty="0"/>
          </a:p>
          <a:p>
            <a:endParaRPr lang="en-US" dirty="0"/>
          </a:p>
        </p:txBody>
      </p:sp>
      <p:sp>
        <p:nvSpPr>
          <p:cNvPr id="6" name="Content Placeholder 5"/>
          <p:cNvSpPr>
            <a:spLocks noGrp="1"/>
          </p:cNvSpPr>
          <p:nvPr>
            <p:ph sz="quarter" idx="4"/>
          </p:nvPr>
        </p:nvSpPr>
        <p:spPr>
          <a:xfrm>
            <a:off x="4572000" y="3124200"/>
            <a:ext cx="3822192" cy="3276600"/>
          </a:xfrm>
        </p:spPr>
        <p:txBody>
          <a:bodyPr>
            <a:normAutofit/>
          </a:bodyPr>
          <a:lstStyle/>
          <a:p>
            <a:r>
              <a:rPr lang="en-US" sz="1700" dirty="0" smtClean="0"/>
              <a:t>I am too stupid</a:t>
            </a:r>
          </a:p>
          <a:p>
            <a:r>
              <a:rPr lang="en-US" sz="1700" dirty="0" smtClean="0"/>
              <a:t>I am not worthy</a:t>
            </a:r>
          </a:p>
          <a:p>
            <a:r>
              <a:rPr lang="en-US" sz="1700" dirty="0" smtClean="0"/>
              <a:t>Things would be better if I was not around</a:t>
            </a:r>
          </a:p>
          <a:p>
            <a:r>
              <a:rPr lang="en-US" sz="1700" dirty="0" smtClean="0"/>
              <a:t>I am a burden to everyone</a:t>
            </a:r>
          </a:p>
          <a:p>
            <a:r>
              <a:rPr lang="en-US" sz="1700" dirty="0" smtClean="0"/>
              <a:t>I hate myself </a:t>
            </a:r>
          </a:p>
          <a:p>
            <a:r>
              <a:rPr lang="en-US" sz="1700" dirty="0" smtClean="0"/>
              <a:t>Emotional </a:t>
            </a:r>
          </a:p>
          <a:p>
            <a:pPr lvl="1"/>
            <a:r>
              <a:rPr lang="en-US" sz="1500" dirty="0" smtClean="0"/>
              <a:t>Sadness</a:t>
            </a:r>
          </a:p>
          <a:p>
            <a:pPr lvl="1"/>
            <a:r>
              <a:rPr lang="en-US" sz="1500" dirty="0" smtClean="0"/>
              <a:t>Fear </a:t>
            </a:r>
          </a:p>
          <a:p>
            <a:pPr lvl="1"/>
            <a:r>
              <a:rPr lang="en-US" sz="1500" dirty="0" smtClean="0"/>
              <a:t>Hopelessness </a:t>
            </a:r>
          </a:p>
          <a:p>
            <a:pPr marL="0" indent="0">
              <a:buNone/>
            </a:pPr>
            <a:endParaRPr lang="en-US" sz="1700" dirty="0"/>
          </a:p>
        </p:txBody>
      </p:sp>
    </p:spTree>
    <p:extLst>
      <p:ext uri="{BB962C8B-B14F-4D97-AF65-F5344CB8AC3E}">
        <p14:creationId xmlns:p14="http://schemas.microsoft.com/office/powerpoint/2010/main" val="24794361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Warning Signs </a:t>
            </a:r>
            <a:endParaRPr lang="en-US" sz="4000" dirty="0"/>
          </a:p>
        </p:txBody>
      </p:sp>
      <p:sp>
        <p:nvSpPr>
          <p:cNvPr id="3" name="Text Placeholder 2"/>
          <p:cNvSpPr>
            <a:spLocks noGrp="1"/>
          </p:cNvSpPr>
          <p:nvPr>
            <p:ph type="body" idx="1"/>
          </p:nvPr>
        </p:nvSpPr>
        <p:spPr>
          <a:xfrm>
            <a:off x="762000" y="2209800"/>
            <a:ext cx="3822192" cy="639762"/>
          </a:xfrm>
        </p:spPr>
        <p:txBody>
          <a:bodyPr/>
          <a:lstStyle/>
          <a:p>
            <a:r>
              <a:rPr lang="en-US" dirty="0"/>
              <a:t>Existential </a:t>
            </a:r>
          </a:p>
          <a:p>
            <a:endParaRPr lang="en-US" dirty="0"/>
          </a:p>
        </p:txBody>
      </p:sp>
      <p:sp>
        <p:nvSpPr>
          <p:cNvPr id="4" name="Content Placeholder 3"/>
          <p:cNvSpPr>
            <a:spLocks noGrp="1"/>
          </p:cNvSpPr>
          <p:nvPr>
            <p:ph sz="half" idx="2"/>
          </p:nvPr>
        </p:nvSpPr>
        <p:spPr>
          <a:xfrm>
            <a:off x="762000" y="2667000"/>
            <a:ext cx="3820055" cy="3535363"/>
          </a:xfrm>
        </p:spPr>
        <p:txBody>
          <a:bodyPr/>
          <a:lstStyle/>
          <a:p>
            <a:r>
              <a:rPr lang="en-US" dirty="0" smtClean="0"/>
              <a:t>Life is useless</a:t>
            </a:r>
          </a:p>
          <a:p>
            <a:r>
              <a:rPr lang="en-US" dirty="0" smtClean="0"/>
              <a:t>Things will never get any better </a:t>
            </a:r>
          </a:p>
          <a:p>
            <a:r>
              <a:rPr lang="en-US" dirty="0" smtClean="0"/>
              <a:t>What’s the point of trying </a:t>
            </a:r>
          </a:p>
          <a:p>
            <a:r>
              <a:rPr lang="en-US" dirty="0" smtClean="0"/>
              <a:t>The whole world is empty </a:t>
            </a:r>
            <a:endParaRPr lang="en-US" dirty="0"/>
          </a:p>
        </p:txBody>
      </p:sp>
    </p:spTree>
    <p:extLst>
      <p:ext uri="{BB962C8B-B14F-4D97-AF65-F5344CB8AC3E}">
        <p14:creationId xmlns:p14="http://schemas.microsoft.com/office/powerpoint/2010/main" val="32053614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2057400"/>
            <a:ext cx="7408333" cy="4297363"/>
          </a:xfrm>
        </p:spPr>
        <p:txBody>
          <a:bodyPr>
            <a:normAutofit/>
          </a:bodyPr>
          <a:lstStyle/>
          <a:p>
            <a:r>
              <a:rPr lang="en-US" dirty="0" smtClean="0">
                <a:hlinkClick r:id="rId2"/>
              </a:rPr>
              <a:t>http://www.suicidepreventionlifeline.org/gethelp/online.aspx</a:t>
            </a:r>
            <a:endParaRPr lang="en-US" dirty="0" smtClean="0"/>
          </a:p>
          <a:p>
            <a:r>
              <a:rPr lang="en-US" dirty="0" smtClean="0"/>
              <a:t>1-800-273-TALK (8255)</a:t>
            </a:r>
          </a:p>
          <a:p>
            <a:r>
              <a:rPr lang="en-US" dirty="0" smtClean="0"/>
              <a:t>Teen Link 1-866-TEENLINK (833-6546)</a:t>
            </a:r>
          </a:p>
          <a:p>
            <a:r>
              <a:rPr lang="en-US" dirty="0" smtClean="0"/>
              <a:t>A confidential helpline evening from 6-10</a:t>
            </a:r>
          </a:p>
          <a:p>
            <a:r>
              <a:rPr lang="en-US" dirty="0" smtClean="0">
                <a:hlinkClick r:id="rId3"/>
              </a:rPr>
              <a:t>www.carecrisischat.org</a:t>
            </a:r>
            <a:endParaRPr lang="en-US" dirty="0" smtClean="0"/>
          </a:p>
          <a:p>
            <a:pPr marL="0" indent="0">
              <a:buNone/>
            </a:pPr>
            <a:endParaRPr lang="en-US" dirty="0"/>
          </a:p>
          <a:p>
            <a:pPr marL="0" indent="0">
              <a:buNone/>
            </a:pPr>
            <a:endParaRPr lang="en-US" dirty="0"/>
          </a:p>
          <a:p>
            <a:endParaRPr lang="en-US" dirty="0"/>
          </a:p>
        </p:txBody>
      </p:sp>
      <p:sp>
        <p:nvSpPr>
          <p:cNvPr id="3" name="Title 2"/>
          <p:cNvSpPr>
            <a:spLocks noGrp="1"/>
          </p:cNvSpPr>
          <p:nvPr>
            <p:ph type="title"/>
          </p:nvPr>
        </p:nvSpPr>
        <p:spPr/>
        <p:txBody>
          <a:bodyPr>
            <a:normAutofit/>
          </a:bodyPr>
          <a:lstStyle/>
          <a:p>
            <a:r>
              <a:rPr lang="en-US" sz="3600" dirty="0" smtClean="0"/>
              <a:t>Resources</a:t>
            </a:r>
            <a:endParaRPr lang="en-US" sz="3600" dirty="0"/>
          </a:p>
        </p:txBody>
      </p:sp>
    </p:spTree>
    <p:extLst>
      <p:ext uri="{BB962C8B-B14F-4D97-AF65-F5344CB8AC3E}">
        <p14:creationId xmlns:p14="http://schemas.microsoft.com/office/powerpoint/2010/main" val="22974843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219200"/>
          </a:xfrm>
        </p:spPr>
        <p:txBody>
          <a:bodyPr>
            <a:normAutofit/>
          </a:bodyPr>
          <a:lstStyle/>
          <a:p>
            <a:r>
              <a:rPr lang="en-US" sz="3600" dirty="0" smtClean="0"/>
              <a:t>So what can I do to help?</a:t>
            </a:r>
            <a:endParaRPr lang="en-US" sz="3600" dirty="0"/>
          </a:p>
        </p:txBody>
      </p:sp>
      <p:sp>
        <p:nvSpPr>
          <p:cNvPr id="3" name="Subtitle 2"/>
          <p:cNvSpPr>
            <a:spLocks noGrp="1"/>
          </p:cNvSpPr>
          <p:nvPr>
            <p:ph type="subTitle" idx="1"/>
          </p:nvPr>
        </p:nvSpPr>
        <p:spPr>
          <a:xfrm>
            <a:off x="1371600" y="2209800"/>
            <a:ext cx="6400800" cy="2819401"/>
          </a:xfrm>
        </p:spPr>
        <p:txBody>
          <a:bodyPr>
            <a:normAutofit/>
          </a:bodyPr>
          <a:lstStyle/>
          <a:p>
            <a:pPr algn="l"/>
            <a:r>
              <a:rPr lang="en-US" sz="2400" b="1" dirty="0" smtClean="0"/>
              <a:t>Stay</a:t>
            </a:r>
            <a:r>
              <a:rPr lang="en-US" sz="2400" b="1" dirty="0" smtClean="0"/>
              <a:t>:</a:t>
            </a:r>
          </a:p>
          <a:p>
            <a:pPr algn="l"/>
            <a:r>
              <a:rPr lang="en-US" sz="2400" b="1" smtClean="0"/>
              <a:t>Get Help: </a:t>
            </a:r>
            <a:r>
              <a:rPr lang="en-US" sz="2400" b="1" dirty="0" smtClean="0"/>
              <a:t>Contact a trusted adult</a:t>
            </a:r>
          </a:p>
          <a:p>
            <a:pPr algn="l"/>
            <a:r>
              <a:rPr lang="en-US" sz="2400" b="1" dirty="0" smtClean="0"/>
              <a:t>Dial 1-800-SUICIDE and put them on the phone.</a:t>
            </a:r>
            <a:endParaRPr lang="en-US" sz="1200" dirty="0" smtClean="0"/>
          </a:p>
        </p:txBody>
      </p:sp>
    </p:spTree>
    <p:extLst>
      <p:ext uri="{BB962C8B-B14F-4D97-AF65-F5344CB8AC3E}">
        <p14:creationId xmlns:p14="http://schemas.microsoft.com/office/powerpoint/2010/main" val="982392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09600"/>
            <a:ext cx="7772400" cy="838200"/>
          </a:xfrm>
        </p:spPr>
        <p:txBody>
          <a:bodyPr>
            <a:normAutofit/>
          </a:bodyPr>
          <a:lstStyle/>
          <a:p>
            <a:r>
              <a:rPr lang="en-US" dirty="0" smtClean="0">
                <a:latin typeface="Tempus Sans ITC" panose="04020404030D07020202" pitchFamily="82" charset="0"/>
              </a:rPr>
              <a:t>Statistics </a:t>
            </a:r>
            <a:endParaRPr lang="en-US" dirty="0">
              <a:latin typeface="Tempus Sans ITC" panose="04020404030D07020202" pitchFamily="82" charset="0"/>
            </a:endParaRPr>
          </a:p>
        </p:txBody>
      </p:sp>
      <p:sp>
        <p:nvSpPr>
          <p:cNvPr id="3" name="Subtitle 2"/>
          <p:cNvSpPr>
            <a:spLocks noGrp="1"/>
          </p:cNvSpPr>
          <p:nvPr>
            <p:ph type="subTitle" idx="1"/>
          </p:nvPr>
        </p:nvSpPr>
        <p:spPr>
          <a:xfrm>
            <a:off x="1066800" y="1676400"/>
            <a:ext cx="7010400" cy="3505200"/>
          </a:xfrm>
        </p:spPr>
        <p:txBody>
          <a:bodyPr>
            <a:normAutofit fontScale="92500" lnSpcReduction="20000"/>
          </a:bodyPr>
          <a:lstStyle/>
          <a:p>
            <a:pPr algn="l"/>
            <a:r>
              <a:rPr lang="en-US" sz="2100" dirty="0" smtClean="0">
                <a:latin typeface="Century" pitchFamily="18" charset="0"/>
              </a:rPr>
              <a:t>--I want you to take a guess at how many young people in the United States ages 15-24 die annually.  </a:t>
            </a:r>
          </a:p>
          <a:p>
            <a:pPr lvl="1" algn="l"/>
            <a:r>
              <a:rPr lang="en-US" sz="2100" dirty="0" smtClean="0">
                <a:solidFill>
                  <a:schemeClr val="bg1"/>
                </a:solidFill>
                <a:latin typeface="Century" pitchFamily="18" charset="0"/>
              </a:rPr>
              <a:t>--Approximately 5,000 young people die annually (14 a day) from suicide attempts.  </a:t>
            </a:r>
            <a:endParaRPr lang="en-US" sz="2100" dirty="0">
              <a:solidFill>
                <a:schemeClr val="bg1"/>
              </a:solidFill>
              <a:latin typeface="Century" pitchFamily="18" charset="0"/>
            </a:endParaRPr>
          </a:p>
          <a:p>
            <a:pPr lvl="1" algn="l"/>
            <a:r>
              <a:rPr lang="en-US" sz="2100" dirty="0" smtClean="0">
                <a:solidFill>
                  <a:schemeClr val="bg1"/>
                </a:solidFill>
                <a:latin typeface="Century" pitchFamily="18" charset="0"/>
              </a:rPr>
              <a:t>--Approximately </a:t>
            </a:r>
            <a:r>
              <a:rPr lang="en-US" sz="2100" dirty="0">
                <a:solidFill>
                  <a:schemeClr val="bg1"/>
                </a:solidFill>
                <a:latin typeface="Century" pitchFamily="18" charset="0"/>
              </a:rPr>
              <a:t>700 young people die annually (2 deaths a day) from suicide attempts in Canada.  </a:t>
            </a:r>
          </a:p>
          <a:p>
            <a:pPr lvl="1" algn="l"/>
            <a:r>
              <a:rPr lang="en-US" sz="2100" dirty="0" smtClean="0">
                <a:solidFill>
                  <a:schemeClr val="bg1"/>
                </a:solidFill>
                <a:latin typeface="Century" pitchFamily="18" charset="0"/>
              </a:rPr>
              <a:t>--Approximately 300 young people die annually (roughly 1 each day) from suicide attempts in Australia.  </a:t>
            </a:r>
          </a:p>
          <a:p>
            <a:pPr lvl="1" algn="l"/>
            <a:endParaRPr lang="en-US" sz="2100" dirty="0" smtClean="0">
              <a:latin typeface="Century" pitchFamily="18" charset="0"/>
            </a:endParaRPr>
          </a:p>
          <a:p>
            <a:pPr algn="l"/>
            <a:r>
              <a:rPr lang="en-US" sz="2100" dirty="0" smtClean="0">
                <a:latin typeface="Century" pitchFamily="18" charset="0"/>
              </a:rPr>
              <a:t>--In </a:t>
            </a:r>
            <a:r>
              <a:rPr lang="en-US" sz="2100" dirty="0">
                <a:latin typeface="Century" pitchFamily="18" charset="0"/>
              </a:rPr>
              <a:t>a recent state survey, </a:t>
            </a:r>
            <a:r>
              <a:rPr lang="en-US" sz="2100" dirty="0" smtClean="0">
                <a:latin typeface="Century" pitchFamily="18" charset="0"/>
              </a:rPr>
              <a:t>more than </a:t>
            </a:r>
            <a:r>
              <a:rPr lang="en-US" sz="2100" b="1" dirty="0" smtClean="0">
                <a:latin typeface="Century" pitchFamily="18" charset="0"/>
              </a:rPr>
              <a:t>one</a:t>
            </a:r>
            <a:r>
              <a:rPr lang="en-US" sz="2100" dirty="0" smtClean="0">
                <a:latin typeface="Century" pitchFamily="18" charset="0"/>
              </a:rPr>
              <a:t> in every </a:t>
            </a:r>
            <a:r>
              <a:rPr lang="en-US" sz="2100" b="1" dirty="0" smtClean="0">
                <a:latin typeface="Century" pitchFamily="18" charset="0"/>
              </a:rPr>
              <a:t>10</a:t>
            </a:r>
            <a:r>
              <a:rPr lang="en-US" sz="2100" dirty="0" smtClean="0">
                <a:latin typeface="Century" pitchFamily="18" charset="0"/>
              </a:rPr>
              <a:t> (10%--15%) high </a:t>
            </a:r>
            <a:r>
              <a:rPr lang="en-US" sz="2100" dirty="0">
                <a:latin typeface="Century" pitchFamily="18" charset="0"/>
              </a:rPr>
              <a:t>school students reported having attempted suicide; nearly one in four (</a:t>
            </a:r>
            <a:r>
              <a:rPr lang="en-US" sz="2100" dirty="0" smtClean="0">
                <a:latin typeface="Century" pitchFamily="18" charset="0"/>
              </a:rPr>
              <a:t>20%--25%) had </a:t>
            </a:r>
            <a:r>
              <a:rPr lang="en-US" sz="2100" dirty="0">
                <a:latin typeface="Century" pitchFamily="18" charset="0"/>
              </a:rPr>
              <a:t>seriously considered it.</a:t>
            </a:r>
          </a:p>
          <a:p>
            <a:pPr marL="342900" indent="-342900" algn="l">
              <a:buFont typeface="Wingdings" panose="05000000000000000000" pitchFamily="2" charset="2"/>
              <a:buChar char="v"/>
            </a:pPr>
            <a:endParaRPr lang="en-US" dirty="0">
              <a:latin typeface="Century" pitchFamily="18" charset="0"/>
            </a:endParaRPr>
          </a:p>
          <a:p>
            <a:endParaRPr lang="en-US" dirty="0"/>
          </a:p>
        </p:txBody>
      </p:sp>
      <p:sp>
        <p:nvSpPr>
          <p:cNvPr id="4" name="Footer Placeholder 3"/>
          <p:cNvSpPr>
            <a:spLocks noGrp="1"/>
          </p:cNvSpPr>
          <p:nvPr>
            <p:ph type="ftr" sz="quarter" idx="11"/>
          </p:nvPr>
        </p:nvSpPr>
        <p:spPr/>
        <p:txBody>
          <a:bodyPr/>
          <a:lstStyle/>
          <a:p>
            <a:r>
              <a:rPr lang="en-US" dirty="0" smtClean="0"/>
              <a:t>Centers for Disease Control </a:t>
            </a:r>
            <a:endParaRPr lang="en-US" dirty="0"/>
          </a:p>
        </p:txBody>
      </p:sp>
    </p:spTree>
    <p:extLst>
      <p:ext uri="{BB962C8B-B14F-4D97-AF65-F5344CB8AC3E}">
        <p14:creationId xmlns:p14="http://schemas.microsoft.com/office/powerpoint/2010/main" val="1007346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smtClean="0">
                <a:latin typeface="Tempus Sans ITC" pitchFamily="82" charset="0"/>
              </a:rPr>
              <a:t>Myth and Facts</a:t>
            </a:r>
            <a:endParaRPr lang="en-US" sz="3600" dirty="0">
              <a:latin typeface="Tempus Sans ITC" pitchFamily="82" charset="0"/>
            </a:endParaRPr>
          </a:p>
        </p:txBody>
      </p:sp>
      <p:sp>
        <p:nvSpPr>
          <p:cNvPr id="4" name="Text Placeholder 3"/>
          <p:cNvSpPr>
            <a:spLocks noGrp="1"/>
          </p:cNvSpPr>
          <p:nvPr>
            <p:ph type="body" idx="1"/>
          </p:nvPr>
        </p:nvSpPr>
        <p:spPr>
          <a:xfrm>
            <a:off x="676656" y="1676400"/>
            <a:ext cx="3822192" cy="838200"/>
          </a:xfrm>
        </p:spPr>
        <p:txBody>
          <a:bodyPr/>
          <a:lstStyle/>
          <a:p>
            <a:r>
              <a:rPr lang="en-US" dirty="0" smtClean="0"/>
              <a:t>Myth </a:t>
            </a:r>
            <a:endParaRPr lang="en-US" dirty="0"/>
          </a:p>
        </p:txBody>
      </p:sp>
      <p:sp>
        <p:nvSpPr>
          <p:cNvPr id="5" name="Content Placeholder 4"/>
          <p:cNvSpPr>
            <a:spLocks noGrp="1"/>
          </p:cNvSpPr>
          <p:nvPr>
            <p:ph sz="half" idx="2"/>
          </p:nvPr>
        </p:nvSpPr>
        <p:spPr>
          <a:xfrm>
            <a:off x="677332" y="2743200"/>
            <a:ext cx="3820055" cy="3382963"/>
          </a:xfrm>
        </p:spPr>
        <p:txBody>
          <a:bodyPr/>
          <a:lstStyle/>
          <a:p>
            <a:r>
              <a:rPr lang="en-US" dirty="0" smtClean="0"/>
              <a:t>Suicide usually occurs without warning.</a:t>
            </a:r>
          </a:p>
          <a:p>
            <a:r>
              <a:rPr lang="en-US" dirty="0" smtClean="0"/>
              <a:t>People who talk about killing themselves rarely do it.</a:t>
            </a:r>
          </a:p>
          <a:p>
            <a:r>
              <a:rPr lang="en-US" dirty="0" smtClean="0"/>
              <a:t>If you ask a person if they are suicidal, you will encourage them to do it.</a:t>
            </a:r>
            <a:endParaRPr lang="en-US" dirty="0"/>
          </a:p>
        </p:txBody>
      </p:sp>
      <p:sp>
        <p:nvSpPr>
          <p:cNvPr id="6" name="Text Placeholder 5"/>
          <p:cNvSpPr>
            <a:spLocks noGrp="1"/>
          </p:cNvSpPr>
          <p:nvPr>
            <p:ph type="body" sz="quarter" idx="3"/>
          </p:nvPr>
        </p:nvSpPr>
        <p:spPr>
          <a:xfrm>
            <a:off x="4648200" y="1676401"/>
            <a:ext cx="3822192" cy="914400"/>
          </a:xfrm>
        </p:spPr>
        <p:txBody>
          <a:bodyPr/>
          <a:lstStyle/>
          <a:p>
            <a:endParaRPr lang="en-US" dirty="0"/>
          </a:p>
        </p:txBody>
      </p:sp>
      <p:sp>
        <p:nvSpPr>
          <p:cNvPr id="7" name="Content Placeholder 6"/>
          <p:cNvSpPr>
            <a:spLocks noGrp="1"/>
          </p:cNvSpPr>
          <p:nvPr>
            <p:ph sz="quarter" idx="4"/>
          </p:nvPr>
        </p:nvSpPr>
        <p:spPr>
          <a:xfrm>
            <a:off x="4645025" y="2819400"/>
            <a:ext cx="3822192" cy="3306763"/>
          </a:xfrm>
        </p:spPr>
        <p:txBody>
          <a:bodyPr>
            <a:normAutofit fontScale="92500" lnSpcReduction="10000"/>
          </a:bodyPr>
          <a:lstStyle/>
          <a:p>
            <a:r>
              <a:rPr lang="en-US" dirty="0" smtClean="0"/>
              <a:t>Thoughts occur first…</a:t>
            </a:r>
          </a:p>
          <a:p>
            <a:r>
              <a:rPr lang="en-US" dirty="0" smtClean="0"/>
              <a:t>Most people who have talked about committing suicide have talked about  it before.  Threats must always be taken seriously.</a:t>
            </a:r>
          </a:p>
          <a:p>
            <a:r>
              <a:rPr lang="en-US" dirty="0" smtClean="0"/>
              <a:t>People who are suicidal will feel relieved that someone cares and those that are not suicidal will not be affected by the question.</a:t>
            </a:r>
            <a:endParaRPr lang="en-US" dirty="0"/>
          </a:p>
        </p:txBody>
      </p:sp>
    </p:spTree>
    <p:extLst>
      <p:ext uri="{BB962C8B-B14F-4D97-AF65-F5344CB8AC3E}">
        <p14:creationId xmlns:p14="http://schemas.microsoft.com/office/powerpoint/2010/main" val="980171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1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7">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 calcmode="lin" valueType="num">
                                      <p:cBhvr>
                                        <p:cTn id="15" dur="1000" fill="hold"/>
                                        <p:tgtEl>
                                          <p:spTgt spid="7">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7">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7">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nodeType="click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 calcmode="lin" valueType="num">
                                      <p:cBhvr>
                                        <p:cTn id="23" dur="1000" fill="hold"/>
                                        <p:tgtEl>
                                          <p:spTgt spid="7">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7">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7">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590800"/>
            <a:ext cx="7408333" cy="3535363"/>
          </a:xfrm>
        </p:spPr>
        <p:txBody>
          <a:bodyPr>
            <a:normAutofit/>
          </a:bodyPr>
          <a:lstStyle/>
          <a:p>
            <a:r>
              <a:rPr lang="en-US" sz="2000" b="1" dirty="0" smtClean="0">
                <a:latin typeface="Century" pitchFamily="18" charset="0"/>
              </a:rPr>
              <a:t>If someone makes a suicidal comment when drunk or high you should take it seriously.  </a:t>
            </a:r>
          </a:p>
          <a:p>
            <a:pPr lvl="1"/>
            <a:r>
              <a:rPr lang="en-US" sz="2000" dirty="0" smtClean="0">
                <a:latin typeface="Century" pitchFamily="18" charset="0"/>
              </a:rPr>
              <a:t>People under the influence may be at greater risk of acting on suicidal thoughts because their judgment is impaired and they are more impulsive.</a:t>
            </a:r>
          </a:p>
          <a:p>
            <a:r>
              <a:rPr lang="en-US" sz="2000" b="1" dirty="0" smtClean="0">
                <a:latin typeface="Century" pitchFamily="18" charset="0"/>
              </a:rPr>
              <a:t>All people who commit suicide are mentally ill.</a:t>
            </a:r>
          </a:p>
          <a:p>
            <a:pPr lvl="1"/>
            <a:r>
              <a:rPr lang="en-US" sz="2000" dirty="0" smtClean="0">
                <a:latin typeface="Century" pitchFamily="18" charset="0"/>
              </a:rPr>
              <a:t>Many people who feel suicidal are not mentally ill. They may be in a period on intense emotional crisis or in a deep depression.  </a:t>
            </a:r>
          </a:p>
        </p:txBody>
      </p:sp>
      <p:sp>
        <p:nvSpPr>
          <p:cNvPr id="3" name="Title 2"/>
          <p:cNvSpPr>
            <a:spLocks noGrp="1"/>
          </p:cNvSpPr>
          <p:nvPr>
            <p:ph type="title"/>
          </p:nvPr>
        </p:nvSpPr>
        <p:spPr/>
        <p:txBody>
          <a:bodyPr>
            <a:normAutofit/>
          </a:bodyPr>
          <a:lstStyle/>
          <a:p>
            <a:r>
              <a:rPr lang="en-US" sz="3600" dirty="0" smtClean="0">
                <a:latin typeface="Tempus Sans ITC" pitchFamily="82" charset="0"/>
              </a:rPr>
              <a:t>Myth and Facts</a:t>
            </a:r>
            <a:endParaRPr lang="en-US" sz="3600" dirty="0">
              <a:latin typeface="Tempus Sans ITC" pitchFamily="82" charset="0"/>
            </a:endParaRPr>
          </a:p>
        </p:txBody>
      </p:sp>
    </p:spTree>
    <p:extLst>
      <p:ext uri="{BB962C8B-B14F-4D97-AF65-F5344CB8AC3E}">
        <p14:creationId xmlns:p14="http://schemas.microsoft.com/office/powerpoint/2010/main" val="46038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05000"/>
            <a:ext cx="7408333" cy="4571999"/>
          </a:xfrm>
        </p:spPr>
        <p:txBody>
          <a:bodyPr>
            <a:normAutofit/>
          </a:bodyPr>
          <a:lstStyle/>
          <a:p>
            <a:r>
              <a:rPr lang="en-US" sz="2000" b="1" dirty="0" smtClean="0">
                <a:latin typeface="Century" pitchFamily="18" charset="0"/>
              </a:rPr>
              <a:t>All suicidal people want to die.</a:t>
            </a:r>
          </a:p>
          <a:p>
            <a:pPr lvl="1"/>
            <a:r>
              <a:rPr lang="en-US" sz="2000" dirty="0" smtClean="0">
                <a:latin typeface="Century" pitchFamily="18" charset="0"/>
              </a:rPr>
              <a:t>A suicide attempt is often a cry for help.  The person may be asking for help to live.</a:t>
            </a:r>
          </a:p>
          <a:p>
            <a:r>
              <a:rPr lang="en-US" sz="2000" b="1" dirty="0" smtClean="0">
                <a:latin typeface="Century" pitchFamily="18" charset="0"/>
              </a:rPr>
              <a:t>When a suicidal person seems calm and serene, there is no longer any danger of suicide.</a:t>
            </a:r>
          </a:p>
          <a:p>
            <a:pPr lvl="1"/>
            <a:r>
              <a:rPr lang="en-US" sz="2000" dirty="0" smtClean="0">
                <a:latin typeface="Century" pitchFamily="18" charset="0"/>
              </a:rPr>
              <a:t>A suicidal person who suddenly acts calm and serene may have decided to commit suicide and therefore feels relief that a decision has been made.</a:t>
            </a:r>
            <a:endParaRPr lang="en-US" sz="2000" dirty="0">
              <a:latin typeface="Century" pitchFamily="18" charset="0"/>
            </a:endParaRPr>
          </a:p>
        </p:txBody>
      </p:sp>
      <p:sp>
        <p:nvSpPr>
          <p:cNvPr id="3" name="Title 2"/>
          <p:cNvSpPr>
            <a:spLocks noGrp="1"/>
          </p:cNvSpPr>
          <p:nvPr>
            <p:ph type="title"/>
          </p:nvPr>
        </p:nvSpPr>
        <p:spPr/>
        <p:txBody>
          <a:bodyPr>
            <a:normAutofit/>
          </a:bodyPr>
          <a:lstStyle/>
          <a:p>
            <a:r>
              <a:rPr lang="en-US" sz="3600" dirty="0" smtClean="0">
                <a:latin typeface="Tempus Sans ITC" pitchFamily="82" charset="0"/>
              </a:rPr>
              <a:t>Myths and Facts </a:t>
            </a:r>
            <a:endParaRPr lang="en-US" sz="3600" dirty="0">
              <a:latin typeface="Tempus Sans ITC" pitchFamily="82" charset="0"/>
            </a:endParaRPr>
          </a:p>
        </p:txBody>
      </p:sp>
    </p:spTree>
    <p:extLst>
      <p:ext uri="{BB962C8B-B14F-4D97-AF65-F5344CB8AC3E}">
        <p14:creationId xmlns:p14="http://schemas.microsoft.com/office/powerpoint/2010/main" val="3299633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057400"/>
            <a:ext cx="7408333" cy="4419599"/>
          </a:xfrm>
        </p:spPr>
        <p:txBody>
          <a:bodyPr>
            <a:noAutofit/>
          </a:bodyPr>
          <a:lstStyle/>
          <a:p>
            <a:r>
              <a:rPr lang="en-US" sz="2000" b="1" dirty="0">
                <a:latin typeface="Century" pitchFamily="18" charset="0"/>
              </a:rPr>
              <a:t>Once a person is suicidal, he or she will always be suicidal.</a:t>
            </a:r>
            <a:r>
              <a:rPr lang="en-US" sz="2000" dirty="0">
                <a:latin typeface="Century" pitchFamily="18" charset="0"/>
              </a:rPr>
              <a:t>  </a:t>
            </a:r>
          </a:p>
          <a:p>
            <a:pPr lvl="1"/>
            <a:r>
              <a:rPr lang="en-US" sz="2000" dirty="0">
                <a:latin typeface="Century" pitchFamily="18" charset="0"/>
              </a:rPr>
              <a:t>Many people consider suicide for only a brief period in their lives.  A person who attempts suicide and survives may never attempt it again if proper support and treatment </a:t>
            </a:r>
            <a:r>
              <a:rPr lang="en-US" sz="2000" dirty="0" smtClean="0">
                <a:latin typeface="Century" pitchFamily="18" charset="0"/>
              </a:rPr>
              <a:t>are </a:t>
            </a:r>
            <a:r>
              <a:rPr lang="en-US" sz="2000" dirty="0">
                <a:latin typeface="Century" pitchFamily="18" charset="0"/>
              </a:rPr>
              <a:t>found.</a:t>
            </a:r>
          </a:p>
          <a:p>
            <a:r>
              <a:rPr lang="en-US" sz="2000" b="1" dirty="0" smtClean="0">
                <a:latin typeface="Century" pitchFamily="18" charset="0"/>
              </a:rPr>
              <a:t>The tendency toward suicide is inherited and passed from parent to child.</a:t>
            </a:r>
          </a:p>
          <a:p>
            <a:pPr lvl="1"/>
            <a:r>
              <a:rPr lang="en-US" sz="2000" dirty="0" smtClean="0">
                <a:latin typeface="Century" pitchFamily="18" charset="0"/>
              </a:rPr>
              <a:t>Suicide is a behavior and cannot be inherited.  However, if a parent commits suicide, a child may see suicide as a way to solve problems and is statistically more likely to have a suicide attempt at some point in their life.    </a:t>
            </a:r>
            <a:endParaRPr lang="en-US" sz="2000" dirty="0">
              <a:latin typeface="Century" pitchFamily="18" charset="0"/>
            </a:endParaRPr>
          </a:p>
        </p:txBody>
      </p:sp>
      <p:sp>
        <p:nvSpPr>
          <p:cNvPr id="3" name="Title 2"/>
          <p:cNvSpPr>
            <a:spLocks noGrp="1"/>
          </p:cNvSpPr>
          <p:nvPr>
            <p:ph type="title"/>
          </p:nvPr>
        </p:nvSpPr>
        <p:spPr/>
        <p:txBody>
          <a:bodyPr>
            <a:normAutofit/>
          </a:bodyPr>
          <a:lstStyle/>
          <a:p>
            <a:r>
              <a:rPr lang="en-US" sz="3600" dirty="0">
                <a:latin typeface="Tempus Sans ITC" pitchFamily="82" charset="0"/>
              </a:rPr>
              <a:t>Myths and Facts </a:t>
            </a:r>
            <a:endParaRPr lang="en-US" sz="3600" dirty="0"/>
          </a:p>
        </p:txBody>
      </p:sp>
    </p:spTree>
    <p:extLst>
      <p:ext uri="{BB962C8B-B14F-4D97-AF65-F5344CB8AC3E}">
        <p14:creationId xmlns:p14="http://schemas.microsoft.com/office/powerpoint/2010/main" val="69956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2">
                                            <p:txEl>
                                              <p:pRg st="1" end="1"/>
                                            </p:txEl>
                                          </p:spTgt>
                                        </p:tgtEl>
                                        <p:attrNameLst>
                                          <p:attrName>style.visibility</p:attrName>
                                        </p:attrNameLst>
                                      </p:cBhvr>
                                      <p:to>
                                        <p:strVal val="visible"/>
                                      </p:to>
                                    </p:set>
                                    <p:animEffect transition="in" filter="wipe(down)">
                                      <p:cBhvr>
                                        <p:cTn id="25" dur="580">
                                          <p:stCondLst>
                                            <p:cond delay="0"/>
                                          </p:stCondLst>
                                        </p:cTn>
                                        <p:tgtEl>
                                          <p:spTgt spid="2">
                                            <p:txEl>
                                              <p:pRg st="1" end="1"/>
                                            </p:txEl>
                                          </p:spTgt>
                                        </p:tgtEl>
                                      </p:cBhvr>
                                    </p:animEffect>
                                    <p:anim calcmode="lin" valueType="num">
                                      <p:cBhvr>
                                        <p:cTn id="26"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2">
                                            <p:txEl>
                                              <p:pRg st="1" end="1"/>
                                            </p:txEl>
                                          </p:spTgt>
                                        </p:tgtEl>
                                      </p:cBhvr>
                                      <p:to x="100000" y="60000"/>
                                    </p:animScale>
                                    <p:animScale>
                                      <p:cBhvr>
                                        <p:cTn id="32" dur="166" decel="50000">
                                          <p:stCondLst>
                                            <p:cond delay="676"/>
                                          </p:stCondLst>
                                        </p:cTn>
                                        <p:tgtEl>
                                          <p:spTgt spid="2">
                                            <p:txEl>
                                              <p:pRg st="1" end="1"/>
                                            </p:txEl>
                                          </p:spTgt>
                                        </p:tgtEl>
                                      </p:cBhvr>
                                      <p:to x="100000" y="100000"/>
                                    </p:animScale>
                                    <p:animScale>
                                      <p:cBhvr>
                                        <p:cTn id="33" dur="26">
                                          <p:stCondLst>
                                            <p:cond delay="1312"/>
                                          </p:stCondLst>
                                        </p:cTn>
                                        <p:tgtEl>
                                          <p:spTgt spid="2">
                                            <p:txEl>
                                              <p:pRg st="1" end="1"/>
                                            </p:txEl>
                                          </p:spTgt>
                                        </p:tgtEl>
                                      </p:cBhvr>
                                      <p:to x="100000" y="80000"/>
                                    </p:animScale>
                                    <p:animScale>
                                      <p:cBhvr>
                                        <p:cTn id="34" dur="166" decel="50000">
                                          <p:stCondLst>
                                            <p:cond delay="1338"/>
                                          </p:stCondLst>
                                        </p:cTn>
                                        <p:tgtEl>
                                          <p:spTgt spid="2">
                                            <p:txEl>
                                              <p:pRg st="1" end="1"/>
                                            </p:txEl>
                                          </p:spTgt>
                                        </p:tgtEl>
                                      </p:cBhvr>
                                      <p:to x="100000" y="100000"/>
                                    </p:animScale>
                                    <p:animScale>
                                      <p:cBhvr>
                                        <p:cTn id="35" dur="26">
                                          <p:stCondLst>
                                            <p:cond delay="1642"/>
                                          </p:stCondLst>
                                        </p:cTn>
                                        <p:tgtEl>
                                          <p:spTgt spid="2">
                                            <p:txEl>
                                              <p:pRg st="1" end="1"/>
                                            </p:txEl>
                                          </p:spTgt>
                                        </p:tgtEl>
                                      </p:cBhvr>
                                      <p:to x="100000" y="90000"/>
                                    </p:animScale>
                                    <p:animScale>
                                      <p:cBhvr>
                                        <p:cTn id="36" dur="166" decel="50000">
                                          <p:stCondLst>
                                            <p:cond delay="1668"/>
                                          </p:stCondLst>
                                        </p:cTn>
                                        <p:tgtEl>
                                          <p:spTgt spid="2">
                                            <p:txEl>
                                              <p:pRg st="1" end="1"/>
                                            </p:txEl>
                                          </p:spTgt>
                                        </p:tgtEl>
                                      </p:cBhvr>
                                      <p:to x="100000" y="100000"/>
                                    </p:animScale>
                                    <p:animScale>
                                      <p:cBhvr>
                                        <p:cTn id="37" dur="26">
                                          <p:stCondLst>
                                            <p:cond delay="1808"/>
                                          </p:stCondLst>
                                        </p:cTn>
                                        <p:tgtEl>
                                          <p:spTgt spid="2">
                                            <p:txEl>
                                              <p:pRg st="1" end="1"/>
                                            </p:txEl>
                                          </p:spTgt>
                                        </p:tgtEl>
                                      </p:cBhvr>
                                      <p:to x="100000" y="95000"/>
                                    </p:animScale>
                                    <p:animScale>
                                      <p:cBhvr>
                                        <p:cTn id="38" dur="166" decel="50000">
                                          <p:stCondLst>
                                            <p:cond delay="1834"/>
                                          </p:stCondLst>
                                        </p:cTn>
                                        <p:tgtEl>
                                          <p:spTgt spid="2">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2">
                                            <p:txEl>
                                              <p:pRg st="2" end="2"/>
                                            </p:txEl>
                                          </p:spTgt>
                                        </p:tgtEl>
                                        <p:attrNameLst>
                                          <p:attrName>style.visibility</p:attrName>
                                        </p:attrNameLst>
                                      </p:cBhvr>
                                      <p:to>
                                        <p:strVal val="visible"/>
                                      </p:to>
                                    </p:set>
                                    <p:animEffect transition="in" filter="wipe(down)">
                                      <p:cBhvr>
                                        <p:cTn id="43" dur="580">
                                          <p:stCondLst>
                                            <p:cond delay="0"/>
                                          </p:stCondLst>
                                        </p:cTn>
                                        <p:tgtEl>
                                          <p:spTgt spid="2">
                                            <p:txEl>
                                              <p:pRg st="2" end="2"/>
                                            </p:txEl>
                                          </p:spTgt>
                                        </p:tgtEl>
                                      </p:cBhvr>
                                    </p:animEffect>
                                    <p:anim calcmode="lin" valueType="num">
                                      <p:cBhvr>
                                        <p:cTn id="44"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2">
                                            <p:txEl>
                                              <p:pRg st="2" end="2"/>
                                            </p:txEl>
                                          </p:spTgt>
                                        </p:tgtEl>
                                      </p:cBhvr>
                                      <p:to x="100000" y="60000"/>
                                    </p:animScale>
                                    <p:animScale>
                                      <p:cBhvr>
                                        <p:cTn id="50" dur="166" decel="50000">
                                          <p:stCondLst>
                                            <p:cond delay="676"/>
                                          </p:stCondLst>
                                        </p:cTn>
                                        <p:tgtEl>
                                          <p:spTgt spid="2">
                                            <p:txEl>
                                              <p:pRg st="2" end="2"/>
                                            </p:txEl>
                                          </p:spTgt>
                                        </p:tgtEl>
                                      </p:cBhvr>
                                      <p:to x="100000" y="100000"/>
                                    </p:animScale>
                                    <p:animScale>
                                      <p:cBhvr>
                                        <p:cTn id="51" dur="26">
                                          <p:stCondLst>
                                            <p:cond delay="1312"/>
                                          </p:stCondLst>
                                        </p:cTn>
                                        <p:tgtEl>
                                          <p:spTgt spid="2">
                                            <p:txEl>
                                              <p:pRg st="2" end="2"/>
                                            </p:txEl>
                                          </p:spTgt>
                                        </p:tgtEl>
                                      </p:cBhvr>
                                      <p:to x="100000" y="80000"/>
                                    </p:animScale>
                                    <p:animScale>
                                      <p:cBhvr>
                                        <p:cTn id="52" dur="166" decel="50000">
                                          <p:stCondLst>
                                            <p:cond delay="1338"/>
                                          </p:stCondLst>
                                        </p:cTn>
                                        <p:tgtEl>
                                          <p:spTgt spid="2">
                                            <p:txEl>
                                              <p:pRg st="2" end="2"/>
                                            </p:txEl>
                                          </p:spTgt>
                                        </p:tgtEl>
                                      </p:cBhvr>
                                      <p:to x="100000" y="100000"/>
                                    </p:animScale>
                                    <p:animScale>
                                      <p:cBhvr>
                                        <p:cTn id="53" dur="26">
                                          <p:stCondLst>
                                            <p:cond delay="1642"/>
                                          </p:stCondLst>
                                        </p:cTn>
                                        <p:tgtEl>
                                          <p:spTgt spid="2">
                                            <p:txEl>
                                              <p:pRg st="2" end="2"/>
                                            </p:txEl>
                                          </p:spTgt>
                                        </p:tgtEl>
                                      </p:cBhvr>
                                      <p:to x="100000" y="90000"/>
                                    </p:animScale>
                                    <p:animScale>
                                      <p:cBhvr>
                                        <p:cTn id="54" dur="166" decel="50000">
                                          <p:stCondLst>
                                            <p:cond delay="1668"/>
                                          </p:stCondLst>
                                        </p:cTn>
                                        <p:tgtEl>
                                          <p:spTgt spid="2">
                                            <p:txEl>
                                              <p:pRg st="2" end="2"/>
                                            </p:txEl>
                                          </p:spTgt>
                                        </p:tgtEl>
                                      </p:cBhvr>
                                      <p:to x="100000" y="100000"/>
                                    </p:animScale>
                                    <p:animScale>
                                      <p:cBhvr>
                                        <p:cTn id="55" dur="26">
                                          <p:stCondLst>
                                            <p:cond delay="1808"/>
                                          </p:stCondLst>
                                        </p:cTn>
                                        <p:tgtEl>
                                          <p:spTgt spid="2">
                                            <p:txEl>
                                              <p:pRg st="2" end="2"/>
                                            </p:txEl>
                                          </p:spTgt>
                                        </p:tgtEl>
                                      </p:cBhvr>
                                      <p:to x="100000" y="95000"/>
                                    </p:animScale>
                                    <p:animScale>
                                      <p:cBhvr>
                                        <p:cTn id="56" dur="166" decel="50000">
                                          <p:stCondLst>
                                            <p:cond delay="1834"/>
                                          </p:stCondLst>
                                        </p:cTn>
                                        <p:tgtEl>
                                          <p:spTgt spid="2">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2">
                                            <p:txEl>
                                              <p:pRg st="3" end="3"/>
                                            </p:txEl>
                                          </p:spTgt>
                                        </p:tgtEl>
                                        <p:attrNameLst>
                                          <p:attrName>style.visibility</p:attrName>
                                        </p:attrNameLst>
                                      </p:cBhvr>
                                      <p:to>
                                        <p:strVal val="visible"/>
                                      </p:to>
                                    </p:set>
                                    <p:animEffect transition="in" filter="wipe(down)">
                                      <p:cBhvr>
                                        <p:cTn id="61" dur="580">
                                          <p:stCondLst>
                                            <p:cond delay="0"/>
                                          </p:stCondLst>
                                        </p:cTn>
                                        <p:tgtEl>
                                          <p:spTgt spid="2">
                                            <p:txEl>
                                              <p:pRg st="3" end="3"/>
                                            </p:txEl>
                                          </p:spTgt>
                                        </p:tgtEl>
                                      </p:cBhvr>
                                    </p:animEffect>
                                    <p:anim calcmode="lin" valueType="num">
                                      <p:cBhvr>
                                        <p:cTn id="62"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2">
                                            <p:txEl>
                                              <p:pRg st="3" end="3"/>
                                            </p:txEl>
                                          </p:spTgt>
                                        </p:tgtEl>
                                      </p:cBhvr>
                                      <p:to x="100000" y="60000"/>
                                    </p:animScale>
                                    <p:animScale>
                                      <p:cBhvr>
                                        <p:cTn id="68" dur="166" decel="50000">
                                          <p:stCondLst>
                                            <p:cond delay="676"/>
                                          </p:stCondLst>
                                        </p:cTn>
                                        <p:tgtEl>
                                          <p:spTgt spid="2">
                                            <p:txEl>
                                              <p:pRg st="3" end="3"/>
                                            </p:txEl>
                                          </p:spTgt>
                                        </p:tgtEl>
                                      </p:cBhvr>
                                      <p:to x="100000" y="100000"/>
                                    </p:animScale>
                                    <p:animScale>
                                      <p:cBhvr>
                                        <p:cTn id="69" dur="26">
                                          <p:stCondLst>
                                            <p:cond delay="1312"/>
                                          </p:stCondLst>
                                        </p:cTn>
                                        <p:tgtEl>
                                          <p:spTgt spid="2">
                                            <p:txEl>
                                              <p:pRg st="3" end="3"/>
                                            </p:txEl>
                                          </p:spTgt>
                                        </p:tgtEl>
                                      </p:cBhvr>
                                      <p:to x="100000" y="80000"/>
                                    </p:animScale>
                                    <p:animScale>
                                      <p:cBhvr>
                                        <p:cTn id="70" dur="166" decel="50000">
                                          <p:stCondLst>
                                            <p:cond delay="1338"/>
                                          </p:stCondLst>
                                        </p:cTn>
                                        <p:tgtEl>
                                          <p:spTgt spid="2">
                                            <p:txEl>
                                              <p:pRg st="3" end="3"/>
                                            </p:txEl>
                                          </p:spTgt>
                                        </p:tgtEl>
                                      </p:cBhvr>
                                      <p:to x="100000" y="100000"/>
                                    </p:animScale>
                                    <p:animScale>
                                      <p:cBhvr>
                                        <p:cTn id="71" dur="26">
                                          <p:stCondLst>
                                            <p:cond delay="1642"/>
                                          </p:stCondLst>
                                        </p:cTn>
                                        <p:tgtEl>
                                          <p:spTgt spid="2">
                                            <p:txEl>
                                              <p:pRg st="3" end="3"/>
                                            </p:txEl>
                                          </p:spTgt>
                                        </p:tgtEl>
                                      </p:cBhvr>
                                      <p:to x="100000" y="90000"/>
                                    </p:animScale>
                                    <p:animScale>
                                      <p:cBhvr>
                                        <p:cTn id="72" dur="166" decel="50000">
                                          <p:stCondLst>
                                            <p:cond delay="1668"/>
                                          </p:stCondLst>
                                        </p:cTn>
                                        <p:tgtEl>
                                          <p:spTgt spid="2">
                                            <p:txEl>
                                              <p:pRg st="3" end="3"/>
                                            </p:txEl>
                                          </p:spTgt>
                                        </p:tgtEl>
                                      </p:cBhvr>
                                      <p:to x="100000" y="100000"/>
                                    </p:animScale>
                                    <p:animScale>
                                      <p:cBhvr>
                                        <p:cTn id="73" dur="26">
                                          <p:stCondLst>
                                            <p:cond delay="1808"/>
                                          </p:stCondLst>
                                        </p:cTn>
                                        <p:tgtEl>
                                          <p:spTgt spid="2">
                                            <p:txEl>
                                              <p:pRg st="3" end="3"/>
                                            </p:txEl>
                                          </p:spTgt>
                                        </p:tgtEl>
                                      </p:cBhvr>
                                      <p:to x="100000" y="95000"/>
                                    </p:animScale>
                                    <p:animScale>
                                      <p:cBhvr>
                                        <p:cTn id="74"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62200"/>
            <a:ext cx="7408333" cy="3763963"/>
          </a:xfrm>
        </p:spPr>
        <p:txBody>
          <a:bodyPr>
            <a:normAutofit lnSpcReduction="10000"/>
          </a:bodyPr>
          <a:lstStyle/>
          <a:p>
            <a:r>
              <a:rPr lang="en-US" sz="2000" dirty="0" smtClean="0"/>
              <a:t>Withdrawal from friends and family</a:t>
            </a:r>
          </a:p>
          <a:p>
            <a:r>
              <a:rPr lang="en-US" sz="2000" dirty="0" smtClean="0"/>
              <a:t>Showing signs of sadness, irritability, and hopelessness</a:t>
            </a:r>
          </a:p>
          <a:p>
            <a:r>
              <a:rPr lang="en-US" sz="2000" dirty="0" smtClean="0"/>
              <a:t>Change in appetite, weight, behavior, and/or level of activity or sleep</a:t>
            </a:r>
          </a:p>
          <a:p>
            <a:r>
              <a:rPr lang="en-US" sz="2000" dirty="0" smtClean="0"/>
              <a:t>Loss of energy </a:t>
            </a:r>
          </a:p>
          <a:p>
            <a:r>
              <a:rPr lang="en-US" sz="2000" dirty="0" smtClean="0"/>
              <a:t>Making negative comments about self</a:t>
            </a:r>
          </a:p>
          <a:p>
            <a:r>
              <a:rPr lang="en-US" sz="2000" dirty="0" smtClean="0"/>
              <a:t>Recurring suicidal thoughts or fantasies</a:t>
            </a:r>
          </a:p>
          <a:p>
            <a:r>
              <a:rPr lang="en-US" sz="2000" dirty="0" smtClean="0"/>
              <a:t>Sudden change from severe depression to being “at peace” may indicate that they have decided to attempt suicide</a:t>
            </a:r>
          </a:p>
          <a:p>
            <a:r>
              <a:rPr lang="en-US" sz="2000" dirty="0" smtClean="0"/>
              <a:t>Talking, writing, or hinting about suicide</a:t>
            </a:r>
            <a:endParaRPr lang="en-US" sz="2000" dirty="0"/>
          </a:p>
        </p:txBody>
      </p:sp>
      <p:sp>
        <p:nvSpPr>
          <p:cNvPr id="3" name="Title 2"/>
          <p:cNvSpPr>
            <a:spLocks noGrp="1"/>
          </p:cNvSpPr>
          <p:nvPr>
            <p:ph type="title"/>
          </p:nvPr>
        </p:nvSpPr>
        <p:spPr/>
        <p:txBody>
          <a:bodyPr>
            <a:normAutofit/>
          </a:bodyPr>
          <a:lstStyle/>
          <a:p>
            <a:r>
              <a:rPr lang="en-US" sz="3200" dirty="0" smtClean="0">
                <a:latin typeface="Tempus Sans ITC" panose="04020404030D07020202" pitchFamily="82" charset="0"/>
              </a:rPr>
              <a:t>How do we know if someone is contemplating suicide?</a:t>
            </a:r>
            <a:endParaRPr lang="en-US" sz="3200" dirty="0">
              <a:latin typeface="Tempus Sans ITC" panose="04020404030D07020202" pitchFamily="82" charset="0"/>
            </a:endParaRPr>
          </a:p>
        </p:txBody>
      </p:sp>
    </p:spTree>
    <p:extLst>
      <p:ext uri="{BB962C8B-B14F-4D97-AF65-F5344CB8AC3E}">
        <p14:creationId xmlns:p14="http://schemas.microsoft.com/office/powerpoint/2010/main" val="2843340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80">
                                          <p:stCondLst>
                                            <p:cond delay="0"/>
                                          </p:stCondLst>
                                        </p:cTn>
                                        <p:tgtEl>
                                          <p:spTgt spid="2">
                                            <p:txEl>
                                              <p:pRg st="0" end="0"/>
                                            </p:txEl>
                                          </p:spTgt>
                                        </p:tgtEl>
                                      </p:cBhvr>
                                    </p:animEffect>
                                    <p:anim calcmode="lin" valueType="num">
                                      <p:cBhvr>
                                        <p:cTn id="8" dur="1822" tmFilter="0,0; 0.14,0.36; 0.43,0.73; 0.71,0.91; 1.0,1.0">
                                          <p:stCondLst>
                                            <p:cond delay="0"/>
                                          </p:stCondLst>
                                        </p:cTn>
                                        <p:tgtEl>
                                          <p:spTgt spid="2">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xEl>
                                              <p:pRg st="0" end="0"/>
                                            </p:txEl>
                                          </p:spTgt>
                                        </p:tgtEl>
                                      </p:cBhvr>
                                      <p:to x="100000" y="60000"/>
                                    </p:animScale>
                                    <p:animScale>
                                      <p:cBhvr>
                                        <p:cTn id="14" dur="166" decel="50000">
                                          <p:stCondLst>
                                            <p:cond delay="676"/>
                                          </p:stCondLst>
                                        </p:cTn>
                                        <p:tgtEl>
                                          <p:spTgt spid="2">
                                            <p:txEl>
                                              <p:pRg st="0" end="0"/>
                                            </p:txEl>
                                          </p:spTgt>
                                        </p:tgtEl>
                                      </p:cBhvr>
                                      <p:to x="100000" y="100000"/>
                                    </p:animScale>
                                    <p:animScale>
                                      <p:cBhvr>
                                        <p:cTn id="15" dur="26">
                                          <p:stCondLst>
                                            <p:cond delay="1312"/>
                                          </p:stCondLst>
                                        </p:cTn>
                                        <p:tgtEl>
                                          <p:spTgt spid="2">
                                            <p:txEl>
                                              <p:pRg st="0" end="0"/>
                                            </p:txEl>
                                          </p:spTgt>
                                        </p:tgtEl>
                                      </p:cBhvr>
                                      <p:to x="100000" y="80000"/>
                                    </p:animScale>
                                    <p:animScale>
                                      <p:cBhvr>
                                        <p:cTn id="16" dur="166" decel="50000">
                                          <p:stCondLst>
                                            <p:cond delay="1338"/>
                                          </p:stCondLst>
                                        </p:cTn>
                                        <p:tgtEl>
                                          <p:spTgt spid="2">
                                            <p:txEl>
                                              <p:pRg st="0" end="0"/>
                                            </p:txEl>
                                          </p:spTgt>
                                        </p:tgtEl>
                                      </p:cBhvr>
                                      <p:to x="100000" y="100000"/>
                                    </p:animScale>
                                    <p:animScale>
                                      <p:cBhvr>
                                        <p:cTn id="17" dur="26">
                                          <p:stCondLst>
                                            <p:cond delay="1642"/>
                                          </p:stCondLst>
                                        </p:cTn>
                                        <p:tgtEl>
                                          <p:spTgt spid="2">
                                            <p:txEl>
                                              <p:pRg st="0" end="0"/>
                                            </p:txEl>
                                          </p:spTgt>
                                        </p:tgtEl>
                                      </p:cBhvr>
                                      <p:to x="100000" y="90000"/>
                                    </p:animScale>
                                    <p:animScale>
                                      <p:cBhvr>
                                        <p:cTn id="18" dur="166" decel="50000">
                                          <p:stCondLst>
                                            <p:cond delay="1668"/>
                                          </p:stCondLst>
                                        </p:cTn>
                                        <p:tgtEl>
                                          <p:spTgt spid="2">
                                            <p:txEl>
                                              <p:pRg st="0" end="0"/>
                                            </p:txEl>
                                          </p:spTgt>
                                        </p:tgtEl>
                                      </p:cBhvr>
                                      <p:to x="100000" y="100000"/>
                                    </p:animScale>
                                    <p:animScale>
                                      <p:cBhvr>
                                        <p:cTn id="19" dur="26">
                                          <p:stCondLst>
                                            <p:cond delay="1808"/>
                                          </p:stCondLst>
                                        </p:cTn>
                                        <p:tgtEl>
                                          <p:spTgt spid="2">
                                            <p:txEl>
                                              <p:pRg st="0" end="0"/>
                                            </p:txEl>
                                          </p:spTgt>
                                        </p:tgtEl>
                                      </p:cBhvr>
                                      <p:to x="100000" y="95000"/>
                                    </p:animScale>
                                    <p:animScale>
                                      <p:cBhvr>
                                        <p:cTn id="20" dur="166" decel="50000">
                                          <p:stCondLst>
                                            <p:cond delay="1834"/>
                                          </p:stCondLst>
                                        </p:cTn>
                                        <p:tgtEl>
                                          <p:spTgt spid="2">
                                            <p:txEl>
                                              <p:pRg st="0" end="0"/>
                                            </p:txEl>
                                          </p:spTgt>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Effect transition="in" filter="wipe(down)">
                                      <p:cBhvr>
                                        <p:cTn id="23" dur="580">
                                          <p:stCondLst>
                                            <p:cond delay="0"/>
                                          </p:stCondLst>
                                        </p:cTn>
                                        <p:tgtEl>
                                          <p:spTgt spid="2">
                                            <p:txEl>
                                              <p:pRg st="1" end="1"/>
                                            </p:txEl>
                                          </p:spTgt>
                                        </p:tgtEl>
                                      </p:cBhvr>
                                    </p:animEffect>
                                    <p:anim calcmode="lin" valueType="num">
                                      <p:cBhvr>
                                        <p:cTn id="24" dur="1822" tmFilter="0,0; 0.14,0.36; 0.43,0.73; 0.71,0.91; 1.0,1.0">
                                          <p:stCondLst>
                                            <p:cond delay="0"/>
                                          </p:stCondLst>
                                        </p:cTn>
                                        <p:tgtEl>
                                          <p:spTgt spid="2">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xEl>
                                              <p:pRg st="1" end="1"/>
                                            </p:txEl>
                                          </p:spTgt>
                                        </p:tgtEl>
                                      </p:cBhvr>
                                      <p:to x="100000" y="60000"/>
                                    </p:animScale>
                                    <p:animScale>
                                      <p:cBhvr>
                                        <p:cTn id="30" dur="166" decel="50000">
                                          <p:stCondLst>
                                            <p:cond delay="676"/>
                                          </p:stCondLst>
                                        </p:cTn>
                                        <p:tgtEl>
                                          <p:spTgt spid="2">
                                            <p:txEl>
                                              <p:pRg st="1" end="1"/>
                                            </p:txEl>
                                          </p:spTgt>
                                        </p:tgtEl>
                                      </p:cBhvr>
                                      <p:to x="100000" y="100000"/>
                                    </p:animScale>
                                    <p:animScale>
                                      <p:cBhvr>
                                        <p:cTn id="31" dur="26">
                                          <p:stCondLst>
                                            <p:cond delay="1312"/>
                                          </p:stCondLst>
                                        </p:cTn>
                                        <p:tgtEl>
                                          <p:spTgt spid="2">
                                            <p:txEl>
                                              <p:pRg st="1" end="1"/>
                                            </p:txEl>
                                          </p:spTgt>
                                        </p:tgtEl>
                                      </p:cBhvr>
                                      <p:to x="100000" y="80000"/>
                                    </p:animScale>
                                    <p:animScale>
                                      <p:cBhvr>
                                        <p:cTn id="32" dur="166" decel="50000">
                                          <p:stCondLst>
                                            <p:cond delay="1338"/>
                                          </p:stCondLst>
                                        </p:cTn>
                                        <p:tgtEl>
                                          <p:spTgt spid="2">
                                            <p:txEl>
                                              <p:pRg st="1" end="1"/>
                                            </p:txEl>
                                          </p:spTgt>
                                        </p:tgtEl>
                                      </p:cBhvr>
                                      <p:to x="100000" y="100000"/>
                                    </p:animScale>
                                    <p:animScale>
                                      <p:cBhvr>
                                        <p:cTn id="33" dur="26">
                                          <p:stCondLst>
                                            <p:cond delay="1642"/>
                                          </p:stCondLst>
                                        </p:cTn>
                                        <p:tgtEl>
                                          <p:spTgt spid="2">
                                            <p:txEl>
                                              <p:pRg st="1" end="1"/>
                                            </p:txEl>
                                          </p:spTgt>
                                        </p:tgtEl>
                                      </p:cBhvr>
                                      <p:to x="100000" y="90000"/>
                                    </p:animScale>
                                    <p:animScale>
                                      <p:cBhvr>
                                        <p:cTn id="34" dur="166" decel="50000">
                                          <p:stCondLst>
                                            <p:cond delay="1668"/>
                                          </p:stCondLst>
                                        </p:cTn>
                                        <p:tgtEl>
                                          <p:spTgt spid="2">
                                            <p:txEl>
                                              <p:pRg st="1" end="1"/>
                                            </p:txEl>
                                          </p:spTgt>
                                        </p:tgtEl>
                                      </p:cBhvr>
                                      <p:to x="100000" y="100000"/>
                                    </p:animScale>
                                    <p:animScale>
                                      <p:cBhvr>
                                        <p:cTn id="35" dur="26">
                                          <p:stCondLst>
                                            <p:cond delay="1808"/>
                                          </p:stCondLst>
                                        </p:cTn>
                                        <p:tgtEl>
                                          <p:spTgt spid="2">
                                            <p:txEl>
                                              <p:pRg st="1" end="1"/>
                                            </p:txEl>
                                          </p:spTgt>
                                        </p:tgtEl>
                                      </p:cBhvr>
                                      <p:to x="100000" y="95000"/>
                                    </p:animScale>
                                    <p:animScale>
                                      <p:cBhvr>
                                        <p:cTn id="36" dur="166" decel="50000">
                                          <p:stCondLst>
                                            <p:cond delay="1834"/>
                                          </p:stCondLst>
                                        </p:cTn>
                                        <p:tgtEl>
                                          <p:spTgt spid="2">
                                            <p:txEl>
                                              <p:pRg st="1" end="1"/>
                                            </p:txEl>
                                          </p:spTgt>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Effect transition="in" filter="wipe(down)">
                                      <p:cBhvr>
                                        <p:cTn id="39" dur="580">
                                          <p:stCondLst>
                                            <p:cond delay="0"/>
                                          </p:stCondLst>
                                        </p:cTn>
                                        <p:tgtEl>
                                          <p:spTgt spid="2">
                                            <p:txEl>
                                              <p:pRg st="2" end="2"/>
                                            </p:txEl>
                                          </p:spTgt>
                                        </p:tgtEl>
                                      </p:cBhvr>
                                    </p:animEffect>
                                    <p:anim calcmode="lin" valueType="num">
                                      <p:cBhvr>
                                        <p:cTn id="40"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2">
                                            <p:txEl>
                                              <p:pRg st="2" end="2"/>
                                            </p:txEl>
                                          </p:spTgt>
                                        </p:tgtEl>
                                      </p:cBhvr>
                                      <p:to x="100000" y="60000"/>
                                    </p:animScale>
                                    <p:animScale>
                                      <p:cBhvr>
                                        <p:cTn id="46" dur="166" decel="50000">
                                          <p:stCondLst>
                                            <p:cond delay="676"/>
                                          </p:stCondLst>
                                        </p:cTn>
                                        <p:tgtEl>
                                          <p:spTgt spid="2">
                                            <p:txEl>
                                              <p:pRg st="2" end="2"/>
                                            </p:txEl>
                                          </p:spTgt>
                                        </p:tgtEl>
                                      </p:cBhvr>
                                      <p:to x="100000" y="100000"/>
                                    </p:animScale>
                                    <p:animScale>
                                      <p:cBhvr>
                                        <p:cTn id="47" dur="26">
                                          <p:stCondLst>
                                            <p:cond delay="1312"/>
                                          </p:stCondLst>
                                        </p:cTn>
                                        <p:tgtEl>
                                          <p:spTgt spid="2">
                                            <p:txEl>
                                              <p:pRg st="2" end="2"/>
                                            </p:txEl>
                                          </p:spTgt>
                                        </p:tgtEl>
                                      </p:cBhvr>
                                      <p:to x="100000" y="80000"/>
                                    </p:animScale>
                                    <p:animScale>
                                      <p:cBhvr>
                                        <p:cTn id="48" dur="166" decel="50000">
                                          <p:stCondLst>
                                            <p:cond delay="1338"/>
                                          </p:stCondLst>
                                        </p:cTn>
                                        <p:tgtEl>
                                          <p:spTgt spid="2">
                                            <p:txEl>
                                              <p:pRg st="2" end="2"/>
                                            </p:txEl>
                                          </p:spTgt>
                                        </p:tgtEl>
                                      </p:cBhvr>
                                      <p:to x="100000" y="100000"/>
                                    </p:animScale>
                                    <p:animScale>
                                      <p:cBhvr>
                                        <p:cTn id="49" dur="26">
                                          <p:stCondLst>
                                            <p:cond delay="1642"/>
                                          </p:stCondLst>
                                        </p:cTn>
                                        <p:tgtEl>
                                          <p:spTgt spid="2">
                                            <p:txEl>
                                              <p:pRg st="2" end="2"/>
                                            </p:txEl>
                                          </p:spTgt>
                                        </p:tgtEl>
                                      </p:cBhvr>
                                      <p:to x="100000" y="90000"/>
                                    </p:animScale>
                                    <p:animScale>
                                      <p:cBhvr>
                                        <p:cTn id="50" dur="166" decel="50000">
                                          <p:stCondLst>
                                            <p:cond delay="1668"/>
                                          </p:stCondLst>
                                        </p:cTn>
                                        <p:tgtEl>
                                          <p:spTgt spid="2">
                                            <p:txEl>
                                              <p:pRg st="2" end="2"/>
                                            </p:txEl>
                                          </p:spTgt>
                                        </p:tgtEl>
                                      </p:cBhvr>
                                      <p:to x="100000" y="100000"/>
                                    </p:animScale>
                                    <p:animScale>
                                      <p:cBhvr>
                                        <p:cTn id="51" dur="26">
                                          <p:stCondLst>
                                            <p:cond delay="1808"/>
                                          </p:stCondLst>
                                        </p:cTn>
                                        <p:tgtEl>
                                          <p:spTgt spid="2">
                                            <p:txEl>
                                              <p:pRg st="2" end="2"/>
                                            </p:txEl>
                                          </p:spTgt>
                                        </p:tgtEl>
                                      </p:cBhvr>
                                      <p:to x="100000" y="95000"/>
                                    </p:animScale>
                                    <p:animScale>
                                      <p:cBhvr>
                                        <p:cTn id="52" dur="166" decel="50000">
                                          <p:stCondLst>
                                            <p:cond delay="1834"/>
                                          </p:stCondLst>
                                        </p:cTn>
                                        <p:tgtEl>
                                          <p:spTgt spid="2">
                                            <p:txEl>
                                              <p:pRg st="2" end="2"/>
                                            </p:txEl>
                                          </p:spTgt>
                                        </p:tgtEl>
                                      </p:cBhvr>
                                      <p:to x="100000" y="100000"/>
                                    </p:animScale>
                                  </p:childTnLst>
                                </p:cTn>
                              </p:par>
                              <p:par>
                                <p:cTn id="53" presetID="26" presetClass="entr" presetSubtype="0" fill="hold" nodeType="withEffect">
                                  <p:stCondLst>
                                    <p:cond delay="0"/>
                                  </p:stCondLst>
                                  <p:childTnLst>
                                    <p:set>
                                      <p:cBhvr>
                                        <p:cTn id="54" dur="1" fill="hold">
                                          <p:stCondLst>
                                            <p:cond delay="0"/>
                                          </p:stCondLst>
                                        </p:cTn>
                                        <p:tgtEl>
                                          <p:spTgt spid="2">
                                            <p:txEl>
                                              <p:pRg st="3" end="3"/>
                                            </p:txEl>
                                          </p:spTgt>
                                        </p:tgtEl>
                                        <p:attrNameLst>
                                          <p:attrName>style.visibility</p:attrName>
                                        </p:attrNameLst>
                                      </p:cBhvr>
                                      <p:to>
                                        <p:strVal val="visible"/>
                                      </p:to>
                                    </p:set>
                                    <p:animEffect transition="in" filter="wipe(down)">
                                      <p:cBhvr>
                                        <p:cTn id="55" dur="580">
                                          <p:stCondLst>
                                            <p:cond delay="0"/>
                                          </p:stCondLst>
                                        </p:cTn>
                                        <p:tgtEl>
                                          <p:spTgt spid="2">
                                            <p:txEl>
                                              <p:pRg st="3" end="3"/>
                                            </p:txEl>
                                          </p:spTgt>
                                        </p:tgtEl>
                                      </p:cBhvr>
                                    </p:animEffect>
                                    <p:anim calcmode="lin" valueType="num">
                                      <p:cBhvr>
                                        <p:cTn id="56"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2">
                                            <p:txEl>
                                              <p:pRg st="3" end="3"/>
                                            </p:txEl>
                                          </p:spTgt>
                                        </p:tgtEl>
                                      </p:cBhvr>
                                      <p:to x="100000" y="60000"/>
                                    </p:animScale>
                                    <p:animScale>
                                      <p:cBhvr>
                                        <p:cTn id="62" dur="166" decel="50000">
                                          <p:stCondLst>
                                            <p:cond delay="676"/>
                                          </p:stCondLst>
                                        </p:cTn>
                                        <p:tgtEl>
                                          <p:spTgt spid="2">
                                            <p:txEl>
                                              <p:pRg st="3" end="3"/>
                                            </p:txEl>
                                          </p:spTgt>
                                        </p:tgtEl>
                                      </p:cBhvr>
                                      <p:to x="100000" y="100000"/>
                                    </p:animScale>
                                    <p:animScale>
                                      <p:cBhvr>
                                        <p:cTn id="63" dur="26">
                                          <p:stCondLst>
                                            <p:cond delay="1312"/>
                                          </p:stCondLst>
                                        </p:cTn>
                                        <p:tgtEl>
                                          <p:spTgt spid="2">
                                            <p:txEl>
                                              <p:pRg st="3" end="3"/>
                                            </p:txEl>
                                          </p:spTgt>
                                        </p:tgtEl>
                                      </p:cBhvr>
                                      <p:to x="100000" y="80000"/>
                                    </p:animScale>
                                    <p:animScale>
                                      <p:cBhvr>
                                        <p:cTn id="64" dur="166" decel="50000">
                                          <p:stCondLst>
                                            <p:cond delay="1338"/>
                                          </p:stCondLst>
                                        </p:cTn>
                                        <p:tgtEl>
                                          <p:spTgt spid="2">
                                            <p:txEl>
                                              <p:pRg st="3" end="3"/>
                                            </p:txEl>
                                          </p:spTgt>
                                        </p:tgtEl>
                                      </p:cBhvr>
                                      <p:to x="100000" y="100000"/>
                                    </p:animScale>
                                    <p:animScale>
                                      <p:cBhvr>
                                        <p:cTn id="65" dur="26">
                                          <p:stCondLst>
                                            <p:cond delay="1642"/>
                                          </p:stCondLst>
                                        </p:cTn>
                                        <p:tgtEl>
                                          <p:spTgt spid="2">
                                            <p:txEl>
                                              <p:pRg st="3" end="3"/>
                                            </p:txEl>
                                          </p:spTgt>
                                        </p:tgtEl>
                                      </p:cBhvr>
                                      <p:to x="100000" y="90000"/>
                                    </p:animScale>
                                    <p:animScale>
                                      <p:cBhvr>
                                        <p:cTn id="66" dur="166" decel="50000">
                                          <p:stCondLst>
                                            <p:cond delay="1668"/>
                                          </p:stCondLst>
                                        </p:cTn>
                                        <p:tgtEl>
                                          <p:spTgt spid="2">
                                            <p:txEl>
                                              <p:pRg st="3" end="3"/>
                                            </p:txEl>
                                          </p:spTgt>
                                        </p:tgtEl>
                                      </p:cBhvr>
                                      <p:to x="100000" y="100000"/>
                                    </p:animScale>
                                    <p:animScale>
                                      <p:cBhvr>
                                        <p:cTn id="67" dur="26">
                                          <p:stCondLst>
                                            <p:cond delay="1808"/>
                                          </p:stCondLst>
                                        </p:cTn>
                                        <p:tgtEl>
                                          <p:spTgt spid="2">
                                            <p:txEl>
                                              <p:pRg st="3" end="3"/>
                                            </p:txEl>
                                          </p:spTgt>
                                        </p:tgtEl>
                                      </p:cBhvr>
                                      <p:to x="100000" y="95000"/>
                                    </p:animScale>
                                    <p:animScale>
                                      <p:cBhvr>
                                        <p:cTn id="68" dur="166" decel="50000">
                                          <p:stCondLst>
                                            <p:cond delay="1834"/>
                                          </p:stCondLst>
                                        </p:cTn>
                                        <p:tgtEl>
                                          <p:spTgt spid="2">
                                            <p:txEl>
                                              <p:pRg st="3" end="3"/>
                                            </p:txEl>
                                          </p:spTgt>
                                        </p:tgtEl>
                                      </p:cBhvr>
                                      <p:to x="100000" y="100000"/>
                                    </p:animScale>
                                  </p:childTnLst>
                                </p:cTn>
                              </p:par>
                              <p:par>
                                <p:cTn id="69" presetID="26" presetClass="entr" presetSubtype="0" fill="hold" nodeType="withEffect">
                                  <p:stCondLst>
                                    <p:cond delay="0"/>
                                  </p:stCondLst>
                                  <p:childTnLst>
                                    <p:set>
                                      <p:cBhvr>
                                        <p:cTn id="70" dur="1" fill="hold">
                                          <p:stCondLst>
                                            <p:cond delay="0"/>
                                          </p:stCondLst>
                                        </p:cTn>
                                        <p:tgtEl>
                                          <p:spTgt spid="2">
                                            <p:txEl>
                                              <p:pRg st="4" end="4"/>
                                            </p:txEl>
                                          </p:spTgt>
                                        </p:tgtEl>
                                        <p:attrNameLst>
                                          <p:attrName>style.visibility</p:attrName>
                                        </p:attrNameLst>
                                      </p:cBhvr>
                                      <p:to>
                                        <p:strVal val="visible"/>
                                      </p:to>
                                    </p:set>
                                    <p:animEffect transition="in" filter="wipe(down)">
                                      <p:cBhvr>
                                        <p:cTn id="71" dur="580">
                                          <p:stCondLst>
                                            <p:cond delay="0"/>
                                          </p:stCondLst>
                                        </p:cTn>
                                        <p:tgtEl>
                                          <p:spTgt spid="2">
                                            <p:txEl>
                                              <p:pRg st="4" end="4"/>
                                            </p:txEl>
                                          </p:spTgt>
                                        </p:tgtEl>
                                      </p:cBhvr>
                                    </p:animEffect>
                                    <p:anim calcmode="lin" valueType="num">
                                      <p:cBhvr>
                                        <p:cTn id="72" dur="1822" tmFilter="0,0; 0.14,0.36; 0.43,0.73; 0.71,0.91; 1.0,1.0">
                                          <p:stCondLst>
                                            <p:cond delay="0"/>
                                          </p:stCondLst>
                                        </p:cTn>
                                        <p:tgtEl>
                                          <p:spTgt spid="2">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2">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2">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2">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2">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2">
                                            <p:txEl>
                                              <p:pRg st="4" end="4"/>
                                            </p:txEl>
                                          </p:spTgt>
                                        </p:tgtEl>
                                      </p:cBhvr>
                                      <p:to x="100000" y="60000"/>
                                    </p:animScale>
                                    <p:animScale>
                                      <p:cBhvr>
                                        <p:cTn id="78" dur="166" decel="50000">
                                          <p:stCondLst>
                                            <p:cond delay="676"/>
                                          </p:stCondLst>
                                        </p:cTn>
                                        <p:tgtEl>
                                          <p:spTgt spid="2">
                                            <p:txEl>
                                              <p:pRg st="4" end="4"/>
                                            </p:txEl>
                                          </p:spTgt>
                                        </p:tgtEl>
                                      </p:cBhvr>
                                      <p:to x="100000" y="100000"/>
                                    </p:animScale>
                                    <p:animScale>
                                      <p:cBhvr>
                                        <p:cTn id="79" dur="26">
                                          <p:stCondLst>
                                            <p:cond delay="1312"/>
                                          </p:stCondLst>
                                        </p:cTn>
                                        <p:tgtEl>
                                          <p:spTgt spid="2">
                                            <p:txEl>
                                              <p:pRg st="4" end="4"/>
                                            </p:txEl>
                                          </p:spTgt>
                                        </p:tgtEl>
                                      </p:cBhvr>
                                      <p:to x="100000" y="80000"/>
                                    </p:animScale>
                                    <p:animScale>
                                      <p:cBhvr>
                                        <p:cTn id="80" dur="166" decel="50000">
                                          <p:stCondLst>
                                            <p:cond delay="1338"/>
                                          </p:stCondLst>
                                        </p:cTn>
                                        <p:tgtEl>
                                          <p:spTgt spid="2">
                                            <p:txEl>
                                              <p:pRg st="4" end="4"/>
                                            </p:txEl>
                                          </p:spTgt>
                                        </p:tgtEl>
                                      </p:cBhvr>
                                      <p:to x="100000" y="100000"/>
                                    </p:animScale>
                                    <p:animScale>
                                      <p:cBhvr>
                                        <p:cTn id="81" dur="26">
                                          <p:stCondLst>
                                            <p:cond delay="1642"/>
                                          </p:stCondLst>
                                        </p:cTn>
                                        <p:tgtEl>
                                          <p:spTgt spid="2">
                                            <p:txEl>
                                              <p:pRg st="4" end="4"/>
                                            </p:txEl>
                                          </p:spTgt>
                                        </p:tgtEl>
                                      </p:cBhvr>
                                      <p:to x="100000" y="90000"/>
                                    </p:animScale>
                                    <p:animScale>
                                      <p:cBhvr>
                                        <p:cTn id="82" dur="166" decel="50000">
                                          <p:stCondLst>
                                            <p:cond delay="1668"/>
                                          </p:stCondLst>
                                        </p:cTn>
                                        <p:tgtEl>
                                          <p:spTgt spid="2">
                                            <p:txEl>
                                              <p:pRg st="4" end="4"/>
                                            </p:txEl>
                                          </p:spTgt>
                                        </p:tgtEl>
                                      </p:cBhvr>
                                      <p:to x="100000" y="100000"/>
                                    </p:animScale>
                                    <p:animScale>
                                      <p:cBhvr>
                                        <p:cTn id="83" dur="26">
                                          <p:stCondLst>
                                            <p:cond delay="1808"/>
                                          </p:stCondLst>
                                        </p:cTn>
                                        <p:tgtEl>
                                          <p:spTgt spid="2">
                                            <p:txEl>
                                              <p:pRg st="4" end="4"/>
                                            </p:txEl>
                                          </p:spTgt>
                                        </p:tgtEl>
                                      </p:cBhvr>
                                      <p:to x="100000" y="95000"/>
                                    </p:animScale>
                                    <p:animScale>
                                      <p:cBhvr>
                                        <p:cTn id="84" dur="166" decel="50000">
                                          <p:stCondLst>
                                            <p:cond delay="1834"/>
                                          </p:stCondLst>
                                        </p:cTn>
                                        <p:tgtEl>
                                          <p:spTgt spid="2">
                                            <p:txEl>
                                              <p:pRg st="4" end="4"/>
                                            </p:txEl>
                                          </p:spTgt>
                                        </p:tgtEl>
                                      </p:cBhvr>
                                      <p:to x="100000" y="100000"/>
                                    </p:animScale>
                                  </p:childTnLst>
                                </p:cTn>
                              </p:par>
                              <p:par>
                                <p:cTn id="85" presetID="26" presetClass="entr" presetSubtype="0" fill="hold" nodeType="withEffect">
                                  <p:stCondLst>
                                    <p:cond delay="0"/>
                                  </p:stCondLst>
                                  <p:childTnLst>
                                    <p:set>
                                      <p:cBhvr>
                                        <p:cTn id="86" dur="1" fill="hold">
                                          <p:stCondLst>
                                            <p:cond delay="0"/>
                                          </p:stCondLst>
                                        </p:cTn>
                                        <p:tgtEl>
                                          <p:spTgt spid="2">
                                            <p:txEl>
                                              <p:pRg st="5" end="5"/>
                                            </p:txEl>
                                          </p:spTgt>
                                        </p:tgtEl>
                                        <p:attrNameLst>
                                          <p:attrName>style.visibility</p:attrName>
                                        </p:attrNameLst>
                                      </p:cBhvr>
                                      <p:to>
                                        <p:strVal val="visible"/>
                                      </p:to>
                                    </p:set>
                                    <p:animEffect transition="in" filter="wipe(down)">
                                      <p:cBhvr>
                                        <p:cTn id="87" dur="580">
                                          <p:stCondLst>
                                            <p:cond delay="0"/>
                                          </p:stCondLst>
                                        </p:cTn>
                                        <p:tgtEl>
                                          <p:spTgt spid="2">
                                            <p:txEl>
                                              <p:pRg st="5" end="5"/>
                                            </p:txEl>
                                          </p:spTgt>
                                        </p:tgtEl>
                                      </p:cBhvr>
                                    </p:animEffect>
                                    <p:anim calcmode="lin" valueType="num">
                                      <p:cBhvr>
                                        <p:cTn id="88" dur="1822" tmFilter="0,0; 0.14,0.36; 0.43,0.73; 0.71,0.91; 1.0,1.0">
                                          <p:stCondLst>
                                            <p:cond delay="0"/>
                                          </p:stCondLst>
                                        </p:cTn>
                                        <p:tgtEl>
                                          <p:spTgt spid="2">
                                            <p:txEl>
                                              <p:pRg st="5" end="5"/>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2">
                                            <p:txEl>
                                              <p:pRg st="5" end="5"/>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2">
                                            <p:txEl>
                                              <p:pRg st="5" end="5"/>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2">
                                            <p:txEl>
                                              <p:pRg st="5" end="5"/>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2">
                                            <p:txEl>
                                              <p:pRg st="5" end="5"/>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2">
                                            <p:txEl>
                                              <p:pRg st="5" end="5"/>
                                            </p:txEl>
                                          </p:spTgt>
                                        </p:tgtEl>
                                      </p:cBhvr>
                                      <p:to x="100000" y="60000"/>
                                    </p:animScale>
                                    <p:animScale>
                                      <p:cBhvr>
                                        <p:cTn id="94" dur="166" decel="50000">
                                          <p:stCondLst>
                                            <p:cond delay="676"/>
                                          </p:stCondLst>
                                        </p:cTn>
                                        <p:tgtEl>
                                          <p:spTgt spid="2">
                                            <p:txEl>
                                              <p:pRg st="5" end="5"/>
                                            </p:txEl>
                                          </p:spTgt>
                                        </p:tgtEl>
                                      </p:cBhvr>
                                      <p:to x="100000" y="100000"/>
                                    </p:animScale>
                                    <p:animScale>
                                      <p:cBhvr>
                                        <p:cTn id="95" dur="26">
                                          <p:stCondLst>
                                            <p:cond delay="1312"/>
                                          </p:stCondLst>
                                        </p:cTn>
                                        <p:tgtEl>
                                          <p:spTgt spid="2">
                                            <p:txEl>
                                              <p:pRg st="5" end="5"/>
                                            </p:txEl>
                                          </p:spTgt>
                                        </p:tgtEl>
                                      </p:cBhvr>
                                      <p:to x="100000" y="80000"/>
                                    </p:animScale>
                                    <p:animScale>
                                      <p:cBhvr>
                                        <p:cTn id="96" dur="166" decel="50000">
                                          <p:stCondLst>
                                            <p:cond delay="1338"/>
                                          </p:stCondLst>
                                        </p:cTn>
                                        <p:tgtEl>
                                          <p:spTgt spid="2">
                                            <p:txEl>
                                              <p:pRg st="5" end="5"/>
                                            </p:txEl>
                                          </p:spTgt>
                                        </p:tgtEl>
                                      </p:cBhvr>
                                      <p:to x="100000" y="100000"/>
                                    </p:animScale>
                                    <p:animScale>
                                      <p:cBhvr>
                                        <p:cTn id="97" dur="26">
                                          <p:stCondLst>
                                            <p:cond delay="1642"/>
                                          </p:stCondLst>
                                        </p:cTn>
                                        <p:tgtEl>
                                          <p:spTgt spid="2">
                                            <p:txEl>
                                              <p:pRg st="5" end="5"/>
                                            </p:txEl>
                                          </p:spTgt>
                                        </p:tgtEl>
                                      </p:cBhvr>
                                      <p:to x="100000" y="90000"/>
                                    </p:animScale>
                                    <p:animScale>
                                      <p:cBhvr>
                                        <p:cTn id="98" dur="166" decel="50000">
                                          <p:stCondLst>
                                            <p:cond delay="1668"/>
                                          </p:stCondLst>
                                        </p:cTn>
                                        <p:tgtEl>
                                          <p:spTgt spid="2">
                                            <p:txEl>
                                              <p:pRg st="5" end="5"/>
                                            </p:txEl>
                                          </p:spTgt>
                                        </p:tgtEl>
                                      </p:cBhvr>
                                      <p:to x="100000" y="100000"/>
                                    </p:animScale>
                                    <p:animScale>
                                      <p:cBhvr>
                                        <p:cTn id="99" dur="26">
                                          <p:stCondLst>
                                            <p:cond delay="1808"/>
                                          </p:stCondLst>
                                        </p:cTn>
                                        <p:tgtEl>
                                          <p:spTgt spid="2">
                                            <p:txEl>
                                              <p:pRg st="5" end="5"/>
                                            </p:txEl>
                                          </p:spTgt>
                                        </p:tgtEl>
                                      </p:cBhvr>
                                      <p:to x="100000" y="95000"/>
                                    </p:animScale>
                                    <p:animScale>
                                      <p:cBhvr>
                                        <p:cTn id="100" dur="166" decel="50000">
                                          <p:stCondLst>
                                            <p:cond delay="1834"/>
                                          </p:stCondLst>
                                        </p:cTn>
                                        <p:tgtEl>
                                          <p:spTgt spid="2">
                                            <p:txEl>
                                              <p:pRg st="5" end="5"/>
                                            </p:txEl>
                                          </p:spTgt>
                                        </p:tgtEl>
                                      </p:cBhvr>
                                      <p:to x="100000" y="100000"/>
                                    </p:animScale>
                                  </p:childTnLst>
                                </p:cTn>
                              </p:par>
                              <p:par>
                                <p:cTn id="101" presetID="26" presetClass="entr" presetSubtype="0" fill="hold" nodeType="withEffect">
                                  <p:stCondLst>
                                    <p:cond delay="0"/>
                                  </p:stCondLst>
                                  <p:childTnLst>
                                    <p:set>
                                      <p:cBhvr>
                                        <p:cTn id="102" dur="1" fill="hold">
                                          <p:stCondLst>
                                            <p:cond delay="0"/>
                                          </p:stCondLst>
                                        </p:cTn>
                                        <p:tgtEl>
                                          <p:spTgt spid="2">
                                            <p:txEl>
                                              <p:pRg st="6" end="6"/>
                                            </p:txEl>
                                          </p:spTgt>
                                        </p:tgtEl>
                                        <p:attrNameLst>
                                          <p:attrName>style.visibility</p:attrName>
                                        </p:attrNameLst>
                                      </p:cBhvr>
                                      <p:to>
                                        <p:strVal val="visible"/>
                                      </p:to>
                                    </p:set>
                                    <p:animEffect transition="in" filter="wipe(down)">
                                      <p:cBhvr>
                                        <p:cTn id="103" dur="580">
                                          <p:stCondLst>
                                            <p:cond delay="0"/>
                                          </p:stCondLst>
                                        </p:cTn>
                                        <p:tgtEl>
                                          <p:spTgt spid="2">
                                            <p:txEl>
                                              <p:pRg st="6" end="6"/>
                                            </p:txEl>
                                          </p:spTgt>
                                        </p:tgtEl>
                                      </p:cBhvr>
                                    </p:animEffect>
                                    <p:anim calcmode="lin" valueType="num">
                                      <p:cBhvr>
                                        <p:cTn id="104" dur="1822" tmFilter="0,0; 0.14,0.36; 0.43,0.73; 0.71,0.91; 1.0,1.0">
                                          <p:stCondLst>
                                            <p:cond delay="0"/>
                                          </p:stCondLst>
                                        </p:cTn>
                                        <p:tgtEl>
                                          <p:spTgt spid="2">
                                            <p:txEl>
                                              <p:pRg st="6" end="6"/>
                                            </p:txEl>
                                          </p:spTgt>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2">
                                            <p:txEl>
                                              <p:pRg st="6" end="6"/>
                                            </p:txEl>
                                          </p:spTgt>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2">
                                            <p:txEl>
                                              <p:pRg st="6" end="6"/>
                                            </p:txEl>
                                          </p:spTgt>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2">
                                            <p:txEl>
                                              <p:pRg st="6" end="6"/>
                                            </p:txEl>
                                          </p:spTgt>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2">
                                            <p:txEl>
                                              <p:pRg st="6" end="6"/>
                                            </p:txEl>
                                          </p:spTgt>
                                        </p:tgtEl>
                                        <p:attrNameLst>
                                          <p:attrName>ppt_y</p:attrName>
                                        </p:attrNameLst>
                                      </p:cBhvr>
                                      <p:tavLst>
                                        <p:tav tm="0" fmla="#ppt_y-sin(pi*$)/81">
                                          <p:val>
                                            <p:fltVal val="0"/>
                                          </p:val>
                                        </p:tav>
                                        <p:tav tm="100000">
                                          <p:val>
                                            <p:fltVal val="1"/>
                                          </p:val>
                                        </p:tav>
                                      </p:tavLst>
                                    </p:anim>
                                    <p:animScale>
                                      <p:cBhvr>
                                        <p:cTn id="109" dur="26">
                                          <p:stCondLst>
                                            <p:cond delay="650"/>
                                          </p:stCondLst>
                                        </p:cTn>
                                        <p:tgtEl>
                                          <p:spTgt spid="2">
                                            <p:txEl>
                                              <p:pRg st="6" end="6"/>
                                            </p:txEl>
                                          </p:spTgt>
                                        </p:tgtEl>
                                      </p:cBhvr>
                                      <p:to x="100000" y="60000"/>
                                    </p:animScale>
                                    <p:animScale>
                                      <p:cBhvr>
                                        <p:cTn id="110" dur="166" decel="50000">
                                          <p:stCondLst>
                                            <p:cond delay="676"/>
                                          </p:stCondLst>
                                        </p:cTn>
                                        <p:tgtEl>
                                          <p:spTgt spid="2">
                                            <p:txEl>
                                              <p:pRg st="6" end="6"/>
                                            </p:txEl>
                                          </p:spTgt>
                                        </p:tgtEl>
                                      </p:cBhvr>
                                      <p:to x="100000" y="100000"/>
                                    </p:animScale>
                                    <p:animScale>
                                      <p:cBhvr>
                                        <p:cTn id="111" dur="26">
                                          <p:stCondLst>
                                            <p:cond delay="1312"/>
                                          </p:stCondLst>
                                        </p:cTn>
                                        <p:tgtEl>
                                          <p:spTgt spid="2">
                                            <p:txEl>
                                              <p:pRg st="6" end="6"/>
                                            </p:txEl>
                                          </p:spTgt>
                                        </p:tgtEl>
                                      </p:cBhvr>
                                      <p:to x="100000" y="80000"/>
                                    </p:animScale>
                                    <p:animScale>
                                      <p:cBhvr>
                                        <p:cTn id="112" dur="166" decel="50000">
                                          <p:stCondLst>
                                            <p:cond delay="1338"/>
                                          </p:stCondLst>
                                        </p:cTn>
                                        <p:tgtEl>
                                          <p:spTgt spid="2">
                                            <p:txEl>
                                              <p:pRg st="6" end="6"/>
                                            </p:txEl>
                                          </p:spTgt>
                                        </p:tgtEl>
                                      </p:cBhvr>
                                      <p:to x="100000" y="100000"/>
                                    </p:animScale>
                                    <p:animScale>
                                      <p:cBhvr>
                                        <p:cTn id="113" dur="26">
                                          <p:stCondLst>
                                            <p:cond delay="1642"/>
                                          </p:stCondLst>
                                        </p:cTn>
                                        <p:tgtEl>
                                          <p:spTgt spid="2">
                                            <p:txEl>
                                              <p:pRg st="6" end="6"/>
                                            </p:txEl>
                                          </p:spTgt>
                                        </p:tgtEl>
                                      </p:cBhvr>
                                      <p:to x="100000" y="90000"/>
                                    </p:animScale>
                                    <p:animScale>
                                      <p:cBhvr>
                                        <p:cTn id="114" dur="166" decel="50000">
                                          <p:stCondLst>
                                            <p:cond delay="1668"/>
                                          </p:stCondLst>
                                        </p:cTn>
                                        <p:tgtEl>
                                          <p:spTgt spid="2">
                                            <p:txEl>
                                              <p:pRg st="6" end="6"/>
                                            </p:txEl>
                                          </p:spTgt>
                                        </p:tgtEl>
                                      </p:cBhvr>
                                      <p:to x="100000" y="100000"/>
                                    </p:animScale>
                                    <p:animScale>
                                      <p:cBhvr>
                                        <p:cTn id="115" dur="26">
                                          <p:stCondLst>
                                            <p:cond delay="1808"/>
                                          </p:stCondLst>
                                        </p:cTn>
                                        <p:tgtEl>
                                          <p:spTgt spid="2">
                                            <p:txEl>
                                              <p:pRg st="6" end="6"/>
                                            </p:txEl>
                                          </p:spTgt>
                                        </p:tgtEl>
                                      </p:cBhvr>
                                      <p:to x="100000" y="95000"/>
                                    </p:animScale>
                                    <p:animScale>
                                      <p:cBhvr>
                                        <p:cTn id="116" dur="166" decel="50000">
                                          <p:stCondLst>
                                            <p:cond delay="1834"/>
                                          </p:stCondLst>
                                        </p:cTn>
                                        <p:tgtEl>
                                          <p:spTgt spid="2">
                                            <p:txEl>
                                              <p:pRg st="6" end="6"/>
                                            </p:txEl>
                                          </p:spTgt>
                                        </p:tgtEl>
                                      </p:cBhvr>
                                      <p:to x="100000" y="100000"/>
                                    </p:animScale>
                                  </p:childTnLst>
                                </p:cTn>
                              </p:par>
                              <p:par>
                                <p:cTn id="117" presetID="26" presetClass="entr" presetSubtype="0" fill="hold" nodeType="withEffect">
                                  <p:stCondLst>
                                    <p:cond delay="0"/>
                                  </p:stCondLst>
                                  <p:childTnLst>
                                    <p:set>
                                      <p:cBhvr>
                                        <p:cTn id="118" dur="1" fill="hold">
                                          <p:stCondLst>
                                            <p:cond delay="0"/>
                                          </p:stCondLst>
                                        </p:cTn>
                                        <p:tgtEl>
                                          <p:spTgt spid="2">
                                            <p:txEl>
                                              <p:pRg st="7" end="7"/>
                                            </p:txEl>
                                          </p:spTgt>
                                        </p:tgtEl>
                                        <p:attrNameLst>
                                          <p:attrName>style.visibility</p:attrName>
                                        </p:attrNameLst>
                                      </p:cBhvr>
                                      <p:to>
                                        <p:strVal val="visible"/>
                                      </p:to>
                                    </p:set>
                                    <p:animEffect transition="in" filter="wipe(down)">
                                      <p:cBhvr>
                                        <p:cTn id="119" dur="580">
                                          <p:stCondLst>
                                            <p:cond delay="0"/>
                                          </p:stCondLst>
                                        </p:cTn>
                                        <p:tgtEl>
                                          <p:spTgt spid="2">
                                            <p:txEl>
                                              <p:pRg st="7" end="7"/>
                                            </p:txEl>
                                          </p:spTgt>
                                        </p:tgtEl>
                                      </p:cBhvr>
                                    </p:animEffect>
                                    <p:anim calcmode="lin" valueType="num">
                                      <p:cBhvr>
                                        <p:cTn id="120" dur="1822" tmFilter="0,0; 0.14,0.36; 0.43,0.73; 0.71,0.91; 1.0,1.0">
                                          <p:stCondLst>
                                            <p:cond delay="0"/>
                                          </p:stCondLst>
                                        </p:cTn>
                                        <p:tgtEl>
                                          <p:spTgt spid="2">
                                            <p:txEl>
                                              <p:pRg st="7" end="7"/>
                                            </p:txEl>
                                          </p:spTgt>
                                        </p:tgtEl>
                                        <p:attrNameLst>
                                          <p:attrName>ppt_x</p:attrName>
                                        </p:attrNameLst>
                                      </p:cBhvr>
                                      <p:tavLst>
                                        <p:tav tm="0">
                                          <p:val>
                                            <p:strVal val="#ppt_x-0.25"/>
                                          </p:val>
                                        </p:tav>
                                        <p:tav tm="100000">
                                          <p:val>
                                            <p:strVal val="#ppt_x"/>
                                          </p:val>
                                        </p:tav>
                                      </p:tavLst>
                                    </p:anim>
                                    <p:anim calcmode="lin" valueType="num">
                                      <p:cBhvr>
                                        <p:cTn id="121" dur="664" tmFilter="0.0,0.0; 0.25,0.07; 0.50,0.2; 0.75,0.467; 1.0,1.0">
                                          <p:stCondLst>
                                            <p:cond delay="0"/>
                                          </p:stCondLst>
                                        </p:cTn>
                                        <p:tgtEl>
                                          <p:spTgt spid="2">
                                            <p:txEl>
                                              <p:pRg st="7" end="7"/>
                                            </p:txEl>
                                          </p:spTgt>
                                        </p:tgtEl>
                                        <p:attrNameLst>
                                          <p:attrName>ppt_y</p:attrName>
                                        </p:attrNameLst>
                                      </p:cBhvr>
                                      <p:tavLst>
                                        <p:tav tm="0" fmla="#ppt_y-sin(pi*$)/3">
                                          <p:val>
                                            <p:fltVal val="0.5"/>
                                          </p:val>
                                        </p:tav>
                                        <p:tav tm="100000">
                                          <p:val>
                                            <p:fltVal val="1"/>
                                          </p:val>
                                        </p:tav>
                                      </p:tavLst>
                                    </p:anim>
                                    <p:anim calcmode="lin" valueType="num">
                                      <p:cBhvr>
                                        <p:cTn id="122" dur="664" tmFilter="0, 0; 0.125,0.2665; 0.25,0.4; 0.375,0.465; 0.5,0.5;  0.625,0.535; 0.75,0.6; 0.875,0.7335; 1,1">
                                          <p:stCondLst>
                                            <p:cond delay="664"/>
                                          </p:stCondLst>
                                        </p:cTn>
                                        <p:tgtEl>
                                          <p:spTgt spid="2">
                                            <p:txEl>
                                              <p:pRg st="7" end="7"/>
                                            </p:txEl>
                                          </p:spTgt>
                                        </p:tgtEl>
                                        <p:attrNameLst>
                                          <p:attrName>ppt_y</p:attrName>
                                        </p:attrNameLst>
                                      </p:cBhvr>
                                      <p:tavLst>
                                        <p:tav tm="0" fmla="#ppt_y-sin(pi*$)/9">
                                          <p:val>
                                            <p:fltVal val="0"/>
                                          </p:val>
                                        </p:tav>
                                        <p:tav tm="100000">
                                          <p:val>
                                            <p:fltVal val="1"/>
                                          </p:val>
                                        </p:tav>
                                      </p:tavLst>
                                    </p:anim>
                                    <p:anim calcmode="lin" valueType="num">
                                      <p:cBhvr>
                                        <p:cTn id="123" dur="332" tmFilter="0, 0; 0.125,0.2665; 0.25,0.4; 0.375,0.465; 0.5,0.5;  0.625,0.535; 0.75,0.6; 0.875,0.7335; 1,1">
                                          <p:stCondLst>
                                            <p:cond delay="1324"/>
                                          </p:stCondLst>
                                        </p:cTn>
                                        <p:tgtEl>
                                          <p:spTgt spid="2">
                                            <p:txEl>
                                              <p:pRg st="7" end="7"/>
                                            </p:txEl>
                                          </p:spTgt>
                                        </p:tgtEl>
                                        <p:attrNameLst>
                                          <p:attrName>ppt_y</p:attrName>
                                        </p:attrNameLst>
                                      </p:cBhvr>
                                      <p:tavLst>
                                        <p:tav tm="0" fmla="#ppt_y-sin(pi*$)/27">
                                          <p:val>
                                            <p:fltVal val="0"/>
                                          </p:val>
                                        </p:tav>
                                        <p:tav tm="100000">
                                          <p:val>
                                            <p:fltVal val="1"/>
                                          </p:val>
                                        </p:tav>
                                      </p:tavLst>
                                    </p:anim>
                                    <p:anim calcmode="lin" valueType="num">
                                      <p:cBhvr>
                                        <p:cTn id="124" dur="164" tmFilter="0, 0; 0.125,0.2665; 0.25,0.4; 0.375,0.465; 0.5,0.5;  0.625,0.535; 0.75,0.6; 0.875,0.7335; 1,1">
                                          <p:stCondLst>
                                            <p:cond delay="1656"/>
                                          </p:stCondLst>
                                        </p:cTn>
                                        <p:tgtEl>
                                          <p:spTgt spid="2">
                                            <p:txEl>
                                              <p:pRg st="7" end="7"/>
                                            </p:txEl>
                                          </p:spTgt>
                                        </p:tgtEl>
                                        <p:attrNameLst>
                                          <p:attrName>ppt_y</p:attrName>
                                        </p:attrNameLst>
                                      </p:cBhvr>
                                      <p:tavLst>
                                        <p:tav tm="0" fmla="#ppt_y-sin(pi*$)/81">
                                          <p:val>
                                            <p:fltVal val="0"/>
                                          </p:val>
                                        </p:tav>
                                        <p:tav tm="100000">
                                          <p:val>
                                            <p:fltVal val="1"/>
                                          </p:val>
                                        </p:tav>
                                      </p:tavLst>
                                    </p:anim>
                                    <p:animScale>
                                      <p:cBhvr>
                                        <p:cTn id="125" dur="26">
                                          <p:stCondLst>
                                            <p:cond delay="650"/>
                                          </p:stCondLst>
                                        </p:cTn>
                                        <p:tgtEl>
                                          <p:spTgt spid="2">
                                            <p:txEl>
                                              <p:pRg st="7" end="7"/>
                                            </p:txEl>
                                          </p:spTgt>
                                        </p:tgtEl>
                                      </p:cBhvr>
                                      <p:to x="100000" y="60000"/>
                                    </p:animScale>
                                    <p:animScale>
                                      <p:cBhvr>
                                        <p:cTn id="126" dur="166" decel="50000">
                                          <p:stCondLst>
                                            <p:cond delay="676"/>
                                          </p:stCondLst>
                                        </p:cTn>
                                        <p:tgtEl>
                                          <p:spTgt spid="2">
                                            <p:txEl>
                                              <p:pRg st="7" end="7"/>
                                            </p:txEl>
                                          </p:spTgt>
                                        </p:tgtEl>
                                      </p:cBhvr>
                                      <p:to x="100000" y="100000"/>
                                    </p:animScale>
                                    <p:animScale>
                                      <p:cBhvr>
                                        <p:cTn id="127" dur="26">
                                          <p:stCondLst>
                                            <p:cond delay="1312"/>
                                          </p:stCondLst>
                                        </p:cTn>
                                        <p:tgtEl>
                                          <p:spTgt spid="2">
                                            <p:txEl>
                                              <p:pRg st="7" end="7"/>
                                            </p:txEl>
                                          </p:spTgt>
                                        </p:tgtEl>
                                      </p:cBhvr>
                                      <p:to x="100000" y="80000"/>
                                    </p:animScale>
                                    <p:animScale>
                                      <p:cBhvr>
                                        <p:cTn id="128" dur="166" decel="50000">
                                          <p:stCondLst>
                                            <p:cond delay="1338"/>
                                          </p:stCondLst>
                                        </p:cTn>
                                        <p:tgtEl>
                                          <p:spTgt spid="2">
                                            <p:txEl>
                                              <p:pRg st="7" end="7"/>
                                            </p:txEl>
                                          </p:spTgt>
                                        </p:tgtEl>
                                      </p:cBhvr>
                                      <p:to x="100000" y="100000"/>
                                    </p:animScale>
                                    <p:animScale>
                                      <p:cBhvr>
                                        <p:cTn id="129" dur="26">
                                          <p:stCondLst>
                                            <p:cond delay="1642"/>
                                          </p:stCondLst>
                                        </p:cTn>
                                        <p:tgtEl>
                                          <p:spTgt spid="2">
                                            <p:txEl>
                                              <p:pRg st="7" end="7"/>
                                            </p:txEl>
                                          </p:spTgt>
                                        </p:tgtEl>
                                      </p:cBhvr>
                                      <p:to x="100000" y="90000"/>
                                    </p:animScale>
                                    <p:animScale>
                                      <p:cBhvr>
                                        <p:cTn id="130" dur="166" decel="50000">
                                          <p:stCondLst>
                                            <p:cond delay="1668"/>
                                          </p:stCondLst>
                                        </p:cTn>
                                        <p:tgtEl>
                                          <p:spTgt spid="2">
                                            <p:txEl>
                                              <p:pRg st="7" end="7"/>
                                            </p:txEl>
                                          </p:spTgt>
                                        </p:tgtEl>
                                      </p:cBhvr>
                                      <p:to x="100000" y="100000"/>
                                    </p:animScale>
                                    <p:animScale>
                                      <p:cBhvr>
                                        <p:cTn id="131" dur="26">
                                          <p:stCondLst>
                                            <p:cond delay="1808"/>
                                          </p:stCondLst>
                                        </p:cTn>
                                        <p:tgtEl>
                                          <p:spTgt spid="2">
                                            <p:txEl>
                                              <p:pRg st="7" end="7"/>
                                            </p:txEl>
                                          </p:spTgt>
                                        </p:tgtEl>
                                      </p:cBhvr>
                                      <p:to x="100000" y="95000"/>
                                    </p:animScale>
                                    <p:animScale>
                                      <p:cBhvr>
                                        <p:cTn id="132" dur="166" decel="50000">
                                          <p:stCondLst>
                                            <p:cond delay="1834"/>
                                          </p:stCondLst>
                                        </p:cTn>
                                        <p:tgtEl>
                                          <p:spTgt spid="2">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1" y="2057400"/>
            <a:ext cx="7899400" cy="4068763"/>
          </a:xfrm>
        </p:spPr>
        <p:txBody>
          <a:bodyPr>
            <a:normAutofit fontScale="85000" lnSpcReduction="10000"/>
          </a:bodyPr>
          <a:lstStyle/>
          <a:p>
            <a:r>
              <a:rPr lang="en-US" dirty="0"/>
              <a:t>Be direct. Talk openly and matter-of-factly about suicide.</a:t>
            </a:r>
          </a:p>
          <a:p>
            <a:r>
              <a:rPr lang="en-US" dirty="0"/>
              <a:t>Be willing to listen. Allow expressions of feelings. Accept the feelings.</a:t>
            </a:r>
          </a:p>
          <a:p>
            <a:r>
              <a:rPr lang="en-US" dirty="0"/>
              <a:t>Be non-judgmental. Don't debate whether suicide is right or wrong, or whether feelings are good or bad. Don't lecture on the value of life.</a:t>
            </a:r>
          </a:p>
          <a:p>
            <a:r>
              <a:rPr lang="en-US" dirty="0"/>
              <a:t>Get involved. Become available. Show interest and support.</a:t>
            </a:r>
          </a:p>
          <a:p>
            <a:r>
              <a:rPr lang="en-US" dirty="0"/>
              <a:t>Don't dare him or her to do it.</a:t>
            </a:r>
          </a:p>
          <a:p>
            <a:r>
              <a:rPr lang="en-US" dirty="0"/>
              <a:t>Don't act shocked. This will put distance between you.</a:t>
            </a:r>
          </a:p>
          <a:p>
            <a:r>
              <a:rPr lang="en-US" dirty="0"/>
              <a:t>Don't be sworn to secrecy. Seek support.</a:t>
            </a:r>
          </a:p>
          <a:p>
            <a:r>
              <a:rPr lang="en-US" dirty="0"/>
              <a:t>Offer hope that alternatives are available but do not offer glib </a:t>
            </a:r>
            <a:r>
              <a:rPr lang="en-US" dirty="0" smtClean="0"/>
              <a:t>reassurance.</a:t>
            </a:r>
          </a:p>
          <a:p>
            <a:endParaRPr lang="en-US" dirty="0">
              <a:latin typeface="Tempus Sans ITC" panose="04020404030D07020202" pitchFamily="82" charset="0"/>
            </a:endParaRPr>
          </a:p>
          <a:p>
            <a:endParaRPr lang="en-US" dirty="0"/>
          </a:p>
        </p:txBody>
      </p:sp>
      <p:sp>
        <p:nvSpPr>
          <p:cNvPr id="3" name="Title 2"/>
          <p:cNvSpPr>
            <a:spLocks noGrp="1"/>
          </p:cNvSpPr>
          <p:nvPr>
            <p:ph type="title"/>
          </p:nvPr>
        </p:nvSpPr>
        <p:spPr/>
        <p:txBody>
          <a:bodyPr>
            <a:normAutofit fontScale="90000"/>
          </a:bodyPr>
          <a:lstStyle/>
          <a:p>
            <a:r>
              <a:rPr lang="en-US" sz="4000" dirty="0">
                <a:latin typeface="Tempus Sans ITC" panose="04020404030D07020202" pitchFamily="82" charset="0"/>
              </a:rPr>
              <a:t>What </a:t>
            </a:r>
            <a:r>
              <a:rPr lang="en-US" sz="4000" dirty="0" smtClean="0">
                <a:latin typeface="Tempus Sans ITC" panose="04020404030D07020202" pitchFamily="82" charset="0"/>
              </a:rPr>
              <a:t>should we do/say when someone </a:t>
            </a:r>
            <a:r>
              <a:rPr lang="en-US" sz="4000" dirty="0">
                <a:latin typeface="Tempus Sans ITC" panose="04020404030D07020202" pitchFamily="82" charset="0"/>
              </a:rPr>
              <a:t>says they are going to kill </a:t>
            </a:r>
            <a:r>
              <a:rPr lang="en-US" sz="4000" dirty="0" smtClean="0">
                <a:latin typeface="Tempus Sans ITC" panose="04020404030D07020202" pitchFamily="82" charset="0"/>
              </a:rPr>
              <a:t>themselves? </a:t>
            </a:r>
            <a:endParaRPr lang="en-US" sz="4000" dirty="0">
              <a:latin typeface="Tempus Sans ITC" panose="04020404030D07020202" pitchFamily="82" charset="0"/>
            </a:endParaRPr>
          </a:p>
        </p:txBody>
      </p:sp>
    </p:spTree>
    <p:extLst>
      <p:ext uri="{BB962C8B-B14F-4D97-AF65-F5344CB8AC3E}">
        <p14:creationId xmlns:p14="http://schemas.microsoft.com/office/powerpoint/2010/main" val="17681575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09800"/>
            <a:ext cx="8153399" cy="4191000"/>
          </a:xfrm>
        </p:spPr>
        <p:txBody>
          <a:bodyPr>
            <a:normAutofit/>
          </a:bodyPr>
          <a:lstStyle/>
          <a:p>
            <a:r>
              <a:rPr lang="en-US" sz="1900" dirty="0" smtClean="0"/>
              <a:t>Writing or verbally communicating: I am going to kill myself, I am going to take these pills, ect…</a:t>
            </a:r>
          </a:p>
          <a:p>
            <a:r>
              <a:rPr lang="en-US" sz="1900" dirty="0" smtClean="0"/>
              <a:t>Talking </a:t>
            </a:r>
            <a:r>
              <a:rPr lang="en-US" sz="1900" dirty="0"/>
              <a:t>about feeling hopeless or having no reason to </a:t>
            </a:r>
            <a:r>
              <a:rPr lang="en-US" sz="1900" dirty="0" smtClean="0"/>
              <a:t>live.</a:t>
            </a:r>
            <a:endParaRPr lang="en-US" sz="1900" dirty="0"/>
          </a:p>
          <a:p>
            <a:r>
              <a:rPr lang="en-US" sz="1900" dirty="0" smtClean="0"/>
              <a:t>Talking about ways of dying or looking for a way to kill oneself; especially when there’s an actual plan.</a:t>
            </a:r>
          </a:p>
          <a:p>
            <a:pPr marL="0" indent="0" algn="ctr">
              <a:buNone/>
            </a:pPr>
            <a:r>
              <a:rPr lang="en-US" sz="2000" b="1" dirty="0"/>
              <a:t>Get H</a:t>
            </a:r>
            <a:r>
              <a:rPr lang="en-US" sz="2000" b="1" dirty="0" smtClean="0"/>
              <a:t>elp</a:t>
            </a:r>
          </a:p>
          <a:p>
            <a:r>
              <a:rPr lang="en-US" sz="1900" dirty="0" smtClean="0"/>
              <a:t>You </a:t>
            </a:r>
            <a:r>
              <a:rPr lang="en-US" sz="1900" dirty="0"/>
              <a:t>should not try to help this person on your own.  If they are in immediate danger, call 911.  If they don’t seem to be in immediate danger, please make sure that you tell someone who can help this person.  No matter what, get this person the help they need.  Let an adult know like a parent or your school counselor—any adult in your school can help.  You can also call the crisis hotline for support.</a:t>
            </a:r>
          </a:p>
          <a:p>
            <a:endParaRPr lang="en-US" dirty="0"/>
          </a:p>
          <a:p>
            <a:endParaRPr lang="en-US" dirty="0" smtClean="0"/>
          </a:p>
          <a:p>
            <a:pPr marL="0" indent="0">
              <a:buNone/>
            </a:pPr>
            <a:endParaRPr lang="en-US" dirty="0" smtClean="0"/>
          </a:p>
        </p:txBody>
      </p:sp>
      <p:sp>
        <p:nvSpPr>
          <p:cNvPr id="3" name="Title 2"/>
          <p:cNvSpPr>
            <a:spLocks noGrp="1"/>
          </p:cNvSpPr>
          <p:nvPr>
            <p:ph type="title"/>
          </p:nvPr>
        </p:nvSpPr>
        <p:spPr/>
        <p:txBody>
          <a:bodyPr>
            <a:normAutofit/>
          </a:bodyPr>
          <a:lstStyle/>
          <a:p>
            <a:r>
              <a:rPr lang="en-US" sz="4000" dirty="0" smtClean="0"/>
              <a:t> When to get immediate help</a:t>
            </a:r>
            <a:endParaRPr lang="en-US" sz="4000" dirty="0"/>
          </a:p>
        </p:txBody>
      </p:sp>
    </p:spTree>
    <p:extLst>
      <p:ext uri="{BB962C8B-B14F-4D97-AF65-F5344CB8AC3E}">
        <p14:creationId xmlns:p14="http://schemas.microsoft.com/office/powerpoint/2010/main" val="7811920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4839</TotalTime>
  <Words>1363</Words>
  <Application>Microsoft Office PowerPoint</Application>
  <PresentationFormat>On-screen Show (4:3)</PresentationFormat>
  <Paragraphs>151</Paragraphs>
  <Slides>16</Slides>
  <Notes>7</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Waveform</vt:lpstr>
      <vt:lpstr>Suicide Awareness </vt:lpstr>
      <vt:lpstr>Statistics </vt:lpstr>
      <vt:lpstr>Myth and Facts</vt:lpstr>
      <vt:lpstr>Myth and Facts</vt:lpstr>
      <vt:lpstr>Myths and Facts </vt:lpstr>
      <vt:lpstr>Myths and Facts </vt:lpstr>
      <vt:lpstr>How do we know if someone is contemplating suicide?</vt:lpstr>
      <vt:lpstr>What should we do/say when someone says they are going to kill themselves? </vt:lpstr>
      <vt:lpstr> When to get immediate help</vt:lpstr>
      <vt:lpstr>Easy steps to remember </vt:lpstr>
      <vt:lpstr>Social Media </vt:lpstr>
      <vt:lpstr>Risk Factors </vt:lpstr>
      <vt:lpstr>Risk Factors </vt:lpstr>
      <vt:lpstr>Warning Signs </vt:lpstr>
      <vt:lpstr>Resources</vt:lpstr>
      <vt:lpstr>So what can I do to help?</vt:lpstr>
    </vt:vector>
  </TitlesOfParts>
  <Company>Everett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Clark, Shawna</dc:creator>
  <cp:lastModifiedBy>Gudgeon, Corie</cp:lastModifiedBy>
  <cp:revision>93</cp:revision>
  <dcterms:created xsi:type="dcterms:W3CDTF">2012-09-24T15:57:25Z</dcterms:created>
  <dcterms:modified xsi:type="dcterms:W3CDTF">2015-02-04T18:17:18Z</dcterms:modified>
</cp:coreProperties>
</file>